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88"/>
  </p:notesMasterIdLst>
  <p:sldIdLst>
    <p:sldId id="378" r:id="rId2"/>
    <p:sldId id="257" r:id="rId3"/>
    <p:sldId id="258" r:id="rId4"/>
    <p:sldId id="337" r:id="rId5"/>
    <p:sldId id="260" r:id="rId6"/>
    <p:sldId id="286" r:id="rId7"/>
    <p:sldId id="261" r:id="rId8"/>
    <p:sldId id="262" r:id="rId9"/>
    <p:sldId id="263" r:id="rId10"/>
    <p:sldId id="265" r:id="rId11"/>
    <p:sldId id="379" r:id="rId12"/>
    <p:sldId id="380" r:id="rId13"/>
    <p:sldId id="272" r:id="rId14"/>
    <p:sldId id="274" r:id="rId15"/>
    <p:sldId id="381" r:id="rId16"/>
    <p:sldId id="382" r:id="rId17"/>
    <p:sldId id="384" r:id="rId18"/>
    <p:sldId id="385" r:id="rId19"/>
    <p:sldId id="394" r:id="rId20"/>
    <p:sldId id="383" r:id="rId21"/>
    <p:sldId id="280" r:id="rId22"/>
    <p:sldId id="281" r:id="rId23"/>
    <p:sldId id="282" r:id="rId24"/>
    <p:sldId id="283" r:id="rId25"/>
    <p:sldId id="284" r:id="rId26"/>
    <p:sldId id="386" r:id="rId27"/>
    <p:sldId id="387" r:id="rId28"/>
    <p:sldId id="388" r:id="rId29"/>
    <p:sldId id="389" r:id="rId30"/>
    <p:sldId id="390" r:id="rId31"/>
    <p:sldId id="391" r:id="rId32"/>
    <p:sldId id="392" r:id="rId33"/>
    <p:sldId id="397" r:id="rId34"/>
    <p:sldId id="287" r:id="rId35"/>
    <p:sldId id="395" r:id="rId36"/>
    <p:sldId id="401" r:id="rId37"/>
    <p:sldId id="402" r:id="rId38"/>
    <p:sldId id="302" r:id="rId39"/>
    <p:sldId id="303" r:id="rId40"/>
    <p:sldId id="301" r:id="rId41"/>
    <p:sldId id="300" r:id="rId42"/>
    <p:sldId id="299" r:id="rId43"/>
    <p:sldId id="298" r:id="rId44"/>
    <p:sldId id="297" r:id="rId45"/>
    <p:sldId id="304" r:id="rId46"/>
    <p:sldId id="296" r:id="rId47"/>
    <p:sldId id="294" r:id="rId48"/>
    <p:sldId id="295" r:id="rId49"/>
    <p:sldId id="293" r:id="rId50"/>
    <p:sldId id="291" r:id="rId51"/>
    <p:sldId id="290" r:id="rId52"/>
    <p:sldId id="292" r:id="rId53"/>
    <p:sldId id="289" r:id="rId54"/>
    <p:sldId id="305" r:id="rId55"/>
    <p:sldId id="306" r:id="rId56"/>
    <p:sldId id="307" r:id="rId57"/>
    <p:sldId id="308" r:id="rId58"/>
    <p:sldId id="309" r:id="rId59"/>
    <p:sldId id="403" r:id="rId60"/>
    <p:sldId id="310" r:id="rId61"/>
    <p:sldId id="311" r:id="rId62"/>
    <p:sldId id="313" r:id="rId63"/>
    <p:sldId id="312" r:id="rId64"/>
    <p:sldId id="314" r:id="rId65"/>
    <p:sldId id="315" r:id="rId66"/>
    <p:sldId id="316" r:id="rId67"/>
    <p:sldId id="317" r:id="rId68"/>
    <p:sldId id="318" r:id="rId69"/>
    <p:sldId id="345" r:id="rId70"/>
    <p:sldId id="346" r:id="rId71"/>
    <p:sldId id="393" r:id="rId72"/>
    <p:sldId id="319" r:id="rId73"/>
    <p:sldId id="320" r:id="rId74"/>
    <p:sldId id="321" r:id="rId75"/>
    <p:sldId id="322" r:id="rId76"/>
    <p:sldId id="323" r:id="rId77"/>
    <p:sldId id="324" r:id="rId78"/>
    <p:sldId id="325" r:id="rId79"/>
    <p:sldId id="326" r:id="rId80"/>
    <p:sldId id="377" r:id="rId81"/>
    <p:sldId id="330" r:id="rId82"/>
    <p:sldId id="342" r:id="rId83"/>
    <p:sldId id="343" r:id="rId84"/>
    <p:sldId id="333" r:id="rId85"/>
    <p:sldId id="404" r:id="rId86"/>
    <p:sldId id="259" r:id="rId87"/>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800"/>
    <a:srgbClr val="003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6" autoAdjust="0"/>
    <p:restoredTop sz="94660"/>
  </p:normalViewPr>
  <p:slideViewPr>
    <p:cSldViewPr snapToGrid="0">
      <p:cViewPr varScale="1">
        <p:scale>
          <a:sx n="63" d="100"/>
          <a:sy n="63" d="100"/>
        </p:scale>
        <p:origin x="226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DD6BAE-7501-408B-957A-EF4821D9EFB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0218E90-1E6B-43F9-AFE6-AFF1BBDFFC5D}">
      <dgm:prSet phldrT="[Text]"/>
      <dgm:spPr/>
      <dgm:t>
        <a:bodyPr/>
        <a:lstStyle/>
        <a:p>
          <a:r>
            <a:rPr lang="en-US" dirty="0"/>
            <a:t>IDRIS DEMIRCIOGLU</a:t>
          </a:r>
        </a:p>
        <a:p>
          <a:r>
            <a:rPr lang="en-US" dirty="0"/>
            <a:t>MANAGING PARTNER</a:t>
          </a:r>
        </a:p>
      </dgm:t>
    </dgm:pt>
    <dgm:pt modelId="{21E911EB-3DEF-4EC5-9D83-B41D90F0E6D2}" type="parTrans" cxnId="{70ECF51F-1A17-46CD-98FE-195781295CE6}">
      <dgm:prSet/>
      <dgm:spPr/>
      <dgm:t>
        <a:bodyPr/>
        <a:lstStyle/>
        <a:p>
          <a:endParaRPr lang="en-US"/>
        </a:p>
      </dgm:t>
    </dgm:pt>
    <dgm:pt modelId="{749CB2A4-59F3-4205-B8EE-CA1BCE733B57}" type="sibTrans" cxnId="{70ECF51F-1A17-46CD-98FE-195781295CE6}">
      <dgm:prSet/>
      <dgm:spPr/>
      <dgm:t>
        <a:bodyPr/>
        <a:lstStyle/>
        <a:p>
          <a:endParaRPr lang="en-US"/>
        </a:p>
      </dgm:t>
    </dgm:pt>
    <dgm:pt modelId="{7B74017D-730D-42EE-BCB5-885450C38C03}">
      <dgm:prSet phldrT="[Text]"/>
      <dgm:spPr/>
      <dgm:t>
        <a:bodyPr/>
        <a:lstStyle/>
        <a:p>
          <a:r>
            <a:rPr lang="en-US" dirty="0"/>
            <a:t>BERK OGUNC TECHNICAL MANAGER</a:t>
          </a:r>
        </a:p>
      </dgm:t>
    </dgm:pt>
    <dgm:pt modelId="{1632249D-7435-49FE-A2ED-F4718DC9AA05}" type="parTrans" cxnId="{89951E98-9310-4AAC-815A-34DA3B0A379A}">
      <dgm:prSet/>
      <dgm:spPr/>
      <dgm:t>
        <a:bodyPr/>
        <a:lstStyle/>
        <a:p>
          <a:endParaRPr lang="en-US"/>
        </a:p>
      </dgm:t>
    </dgm:pt>
    <dgm:pt modelId="{2DEBA8FC-8FD1-43EF-A43C-9CA3E1F81CBE}" type="sibTrans" cxnId="{89951E98-9310-4AAC-815A-34DA3B0A379A}">
      <dgm:prSet/>
      <dgm:spPr/>
      <dgm:t>
        <a:bodyPr/>
        <a:lstStyle/>
        <a:p>
          <a:endParaRPr lang="en-US"/>
        </a:p>
      </dgm:t>
    </dgm:pt>
    <dgm:pt modelId="{7A1C7411-87CB-4FD5-9D06-D28F326D25DE}">
      <dgm:prSet phldrT="[Text]"/>
      <dgm:spPr/>
      <dgm:t>
        <a:bodyPr/>
        <a:lstStyle/>
        <a:p>
          <a:r>
            <a:rPr lang="en-US" dirty="0"/>
            <a:t>DESIGN ENGINEER</a:t>
          </a:r>
        </a:p>
      </dgm:t>
    </dgm:pt>
    <dgm:pt modelId="{2F48BC9E-F412-41F1-A08E-159F49925D7E}" type="parTrans" cxnId="{6A1B28A6-D084-4DA3-B778-B226FEAA0924}">
      <dgm:prSet/>
      <dgm:spPr/>
      <dgm:t>
        <a:bodyPr/>
        <a:lstStyle/>
        <a:p>
          <a:endParaRPr lang="en-US"/>
        </a:p>
      </dgm:t>
    </dgm:pt>
    <dgm:pt modelId="{FCFDC22E-BB15-465C-9C8D-1E1118162A9B}" type="sibTrans" cxnId="{6A1B28A6-D084-4DA3-B778-B226FEAA0924}">
      <dgm:prSet/>
      <dgm:spPr/>
      <dgm:t>
        <a:bodyPr/>
        <a:lstStyle/>
        <a:p>
          <a:endParaRPr lang="en-US"/>
        </a:p>
      </dgm:t>
    </dgm:pt>
    <dgm:pt modelId="{F8D86C11-2299-48C1-8DFD-FF2309AD618C}">
      <dgm:prSet phldrT="[Text]"/>
      <dgm:spPr/>
      <dgm:t>
        <a:bodyPr/>
        <a:lstStyle/>
        <a:p>
          <a:r>
            <a:rPr lang="en-US" dirty="0"/>
            <a:t>ACCOUNTS/HRM</a:t>
          </a:r>
        </a:p>
      </dgm:t>
    </dgm:pt>
    <dgm:pt modelId="{B9D86AE8-AD34-457B-B9E3-C90EABDD3CB1}" type="parTrans" cxnId="{D5D0E87D-C270-4369-A02D-3E58140637F9}">
      <dgm:prSet/>
      <dgm:spPr/>
      <dgm:t>
        <a:bodyPr/>
        <a:lstStyle/>
        <a:p>
          <a:endParaRPr lang="en-US"/>
        </a:p>
      </dgm:t>
    </dgm:pt>
    <dgm:pt modelId="{0BEDEA23-EA69-4A0B-B5B8-689785C97E40}" type="sibTrans" cxnId="{D5D0E87D-C270-4369-A02D-3E58140637F9}">
      <dgm:prSet/>
      <dgm:spPr/>
      <dgm:t>
        <a:bodyPr/>
        <a:lstStyle/>
        <a:p>
          <a:endParaRPr lang="en-US"/>
        </a:p>
      </dgm:t>
    </dgm:pt>
    <dgm:pt modelId="{346EB34D-5C06-426F-9764-9E2BAD05DDF7}">
      <dgm:prSet phldrT="[Text]"/>
      <dgm:spPr/>
      <dgm:t>
        <a:bodyPr/>
        <a:lstStyle/>
        <a:p>
          <a:r>
            <a:rPr lang="en-US" dirty="0"/>
            <a:t>ACCOUNTS</a:t>
          </a:r>
        </a:p>
      </dgm:t>
    </dgm:pt>
    <dgm:pt modelId="{1231F5BF-9250-42D9-9D8F-FD9A3ADFAAD6}" type="parTrans" cxnId="{17CEEC09-D895-4E1F-AA3F-DF7AAAC3074E}">
      <dgm:prSet/>
      <dgm:spPr/>
      <dgm:t>
        <a:bodyPr/>
        <a:lstStyle/>
        <a:p>
          <a:endParaRPr lang="en-US"/>
        </a:p>
      </dgm:t>
    </dgm:pt>
    <dgm:pt modelId="{8DDEBB61-BAED-4378-9CF0-4E056B339BEA}" type="sibTrans" cxnId="{17CEEC09-D895-4E1F-AA3F-DF7AAAC3074E}">
      <dgm:prSet/>
      <dgm:spPr/>
      <dgm:t>
        <a:bodyPr/>
        <a:lstStyle/>
        <a:p>
          <a:endParaRPr lang="en-US"/>
        </a:p>
      </dgm:t>
    </dgm:pt>
    <dgm:pt modelId="{BC73B00C-354B-4ADB-A462-D9E8A1C6223D}">
      <dgm:prSet/>
      <dgm:spPr/>
      <dgm:t>
        <a:bodyPr/>
        <a:lstStyle/>
        <a:p>
          <a:r>
            <a:rPr lang="en-US" dirty="0"/>
            <a:t>PROJECT MANAGER</a:t>
          </a:r>
        </a:p>
      </dgm:t>
    </dgm:pt>
    <dgm:pt modelId="{8FC5CBF9-DC0D-4A50-90AF-54053D47C8F0}" type="parTrans" cxnId="{F2AA5BA2-8A1C-45C0-8FDB-CF0DCB95DEE0}">
      <dgm:prSet/>
      <dgm:spPr/>
      <dgm:t>
        <a:bodyPr/>
        <a:lstStyle/>
        <a:p>
          <a:endParaRPr lang="en-US"/>
        </a:p>
      </dgm:t>
    </dgm:pt>
    <dgm:pt modelId="{145D09EB-71C3-47C5-920D-1985621C55E0}" type="sibTrans" cxnId="{F2AA5BA2-8A1C-45C0-8FDB-CF0DCB95DEE0}">
      <dgm:prSet/>
      <dgm:spPr/>
      <dgm:t>
        <a:bodyPr/>
        <a:lstStyle/>
        <a:p>
          <a:endParaRPr lang="en-US"/>
        </a:p>
      </dgm:t>
    </dgm:pt>
    <dgm:pt modelId="{783BF7AF-B9A5-4584-8668-8F66BDF3C1B9}">
      <dgm:prSet/>
      <dgm:spPr/>
      <dgm:t>
        <a:bodyPr/>
        <a:lstStyle/>
        <a:p>
          <a:r>
            <a:rPr lang="en-US" dirty="0"/>
            <a:t>SITE MANAGER</a:t>
          </a:r>
        </a:p>
      </dgm:t>
    </dgm:pt>
    <dgm:pt modelId="{F0BB8F7E-D0CD-4DE7-917A-2375124FF6A1}" type="parTrans" cxnId="{BC938785-C699-49CF-A92C-EA400D97F53B}">
      <dgm:prSet/>
      <dgm:spPr/>
      <dgm:t>
        <a:bodyPr/>
        <a:lstStyle/>
        <a:p>
          <a:endParaRPr lang="en-US"/>
        </a:p>
      </dgm:t>
    </dgm:pt>
    <dgm:pt modelId="{0A2DD144-9A3A-46F0-BB6A-9D4889715B1B}" type="sibTrans" cxnId="{BC938785-C699-49CF-A92C-EA400D97F53B}">
      <dgm:prSet/>
      <dgm:spPr/>
      <dgm:t>
        <a:bodyPr/>
        <a:lstStyle/>
        <a:p>
          <a:endParaRPr lang="en-US"/>
        </a:p>
      </dgm:t>
    </dgm:pt>
    <dgm:pt modelId="{DA4DC46A-70F0-494B-BA22-F6E0A594FF78}">
      <dgm:prSet/>
      <dgm:spPr/>
      <dgm:t>
        <a:bodyPr/>
        <a:lstStyle/>
        <a:p>
          <a:r>
            <a:rPr lang="en-US" dirty="0"/>
            <a:t>MECHANICAL / SAFETY ENGINEERS</a:t>
          </a:r>
        </a:p>
      </dgm:t>
    </dgm:pt>
    <dgm:pt modelId="{982EB8C7-8F65-4D2E-A92C-D03CE214D395}" type="parTrans" cxnId="{73E45EE9-F572-409C-A495-8D348312EE7C}">
      <dgm:prSet/>
      <dgm:spPr/>
      <dgm:t>
        <a:bodyPr/>
        <a:lstStyle/>
        <a:p>
          <a:endParaRPr lang="en-US"/>
        </a:p>
      </dgm:t>
    </dgm:pt>
    <dgm:pt modelId="{81501475-15E5-422D-97EF-A3E26CAFB1C7}" type="sibTrans" cxnId="{73E45EE9-F572-409C-A495-8D348312EE7C}">
      <dgm:prSet/>
      <dgm:spPr/>
      <dgm:t>
        <a:bodyPr/>
        <a:lstStyle/>
        <a:p>
          <a:endParaRPr lang="en-US"/>
        </a:p>
      </dgm:t>
    </dgm:pt>
    <dgm:pt modelId="{B9F710D4-412F-4FF9-AB74-5AED615A38AC}">
      <dgm:prSet/>
      <dgm:spPr/>
      <dgm:t>
        <a:bodyPr/>
        <a:lstStyle/>
        <a:p>
          <a:r>
            <a:rPr lang="en-US" dirty="0"/>
            <a:t>SURVEYOR</a:t>
          </a:r>
        </a:p>
      </dgm:t>
    </dgm:pt>
    <dgm:pt modelId="{5CB3B36D-4249-48FC-8F8C-10B447FB7930}" type="parTrans" cxnId="{554CF009-A2FE-41F1-8B09-2A969D081132}">
      <dgm:prSet/>
      <dgm:spPr/>
      <dgm:t>
        <a:bodyPr/>
        <a:lstStyle/>
        <a:p>
          <a:endParaRPr lang="en-US"/>
        </a:p>
      </dgm:t>
    </dgm:pt>
    <dgm:pt modelId="{92519869-2A80-4A9F-A923-AC515BFFA388}" type="sibTrans" cxnId="{554CF009-A2FE-41F1-8B09-2A969D081132}">
      <dgm:prSet/>
      <dgm:spPr/>
      <dgm:t>
        <a:bodyPr/>
        <a:lstStyle/>
        <a:p>
          <a:endParaRPr lang="en-US"/>
        </a:p>
      </dgm:t>
    </dgm:pt>
    <dgm:pt modelId="{D246D712-32CD-43B6-A3D0-4101231275A7}">
      <dgm:prSet/>
      <dgm:spPr/>
      <dgm:t>
        <a:bodyPr/>
        <a:lstStyle/>
        <a:p>
          <a:r>
            <a:rPr lang="en-US" dirty="0"/>
            <a:t>FOREMAN</a:t>
          </a:r>
        </a:p>
      </dgm:t>
    </dgm:pt>
    <dgm:pt modelId="{84A342CA-BF1F-4EE0-8389-ED144CEED1BD}" type="parTrans" cxnId="{605165BD-85A4-4F0F-B2EA-599767B5176E}">
      <dgm:prSet/>
      <dgm:spPr/>
      <dgm:t>
        <a:bodyPr/>
        <a:lstStyle/>
        <a:p>
          <a:endParaRPr lang="en-US"/>
        </a:p>
      </dgm:t>
    </dgm:pt>
    <dgm:pt modelId="{A25F5868-85F1-47F5-9551-69396B3C3162}" type="sibTrans" cxnId="{605165BD-85A4-4F0F-B2EA-599767B5176E}">
      <dgm:prSet/>
      <dgm:spPr/>
      <dgm:t>
        <a:bodyPr/>
        <a:lstStyle/>
        <a:p>
          <a:endParaRPr lang="en-US"/>
        </a:p>
      </dgm:t>
    </dgm:pt>
    <dgm:pt modelId="{5FFA5408-ECC3-4DB4-B77A-11E120DF37DC}">
      <dgm:prSet/>
      <dgm:spPr/>
      <dgm:t>
        <a:bodyPr/>
        <a:lstStyle/>
        <a:p>
          <a:r>
            <a:rPr lang="en-US"/>
            <a:t>RIGGERS</a:t>
          </a:r>
        </a:p>
      </dgm:t>
    </dgm:pt>
    <dgm:pt modelId="{829419C9-63A9-4287-8E25-DF2D53FEE739}" type="parTrans" cxnId="{19863312-0BBD-4B29-AEEE-7DF758E18EF8}">
      <dgm:prSet/>
      <dgm:spPr/>
      <dgm:t>
        <a:bodyPr/>
        <a:lstStyle/>
        <a:p>
          <a:endParaRPr lang="en-US"/>
        </a:p>
      </dgm:t>
    </dgm:pt>
    <dgm:pt modelId="{A433B35B-4413-4543-8A15-FB965B0451D8}" type="sibTrans" cxnId="{19863312-0BBD-4B29-AEEE-7DF758E18EF8}">
      <dgm:prSet/>
      <dgm:spPr/>
      <dgm:t>
        <a:bodyPr/>
        <a:lstStyle/>
        <a:p>
          <a:endParaRPr lang="en-US"/>
        </a:p>
      </dgm:t>
    </dgm:pt>
    <dgm:pt modelId="{EAA20A25-444C-401B-8359-C3839F97A0B0}">
      <dgm:prSet/>
      <dgm:spPr/>
      <dgm:t>
        <a:bodyPr/>
        <a:lstStyle/>
        <a:p>
          <a:r>
            <a:rPr lang="en-US"/>
            <a:t>RIG/CRANE OPERATORS</a:t>
          </a:r>
        </a:p>
      </dgm:t>
    </dgm:pt>
    <dgm:pt modelId="{512F9857-CDE6-4353-A1E7-37A9903F5B17}" type="sibTrans" cxnId="{3B05A1B0-C51F-477E-9375-6B673498C2B7}">
      <dgm:prSet/>
      <dgm:spPr/>
      <dgm:t>
        <a:bodyPr/>
        <a:lstStyle/>
        <a:p>
          <a:endParaRPr lang="en-US"/>
        </a:p>
      </dgm:t>
    </dgm:pt>
    <dgm:pt modelId="{87D75564-A1B1-4BF4-B4C9-5A08CC37D176}" type="parTrans" cxnId="{3B05A1B0-C51F-477E-9375-6B673498C2B7}">
      <dgm:prSet/>
      <dgm:spPr/>
      <dgm:t>
        <a:bodyPr/>
        <a:lstStyle/>
        <a:p>
          <a:endParaRPr lang="en-US"/>
        </a:p>
      </dgm:t>
    </dgm:pt>
    <dgm:pt modelId="{CEC2D98E-564B-4DC2-804D-D47608E08258}">
      <dgm:prSet/>
      <dgm:spPr/>
      <dgm:t>
        <a:bodyPr/>
        <a:lstStyle/>
        <a:p>
          <a:r>
            <a:rPr lang="en-US"/>
            <a:t>LABORS</a:t>
          </a:r>
        </a:p>
      </dgm:t>
    </dgm:pt>
    <dgm:pt modelId="{3A8F67B1-A750-45BF-A83F-816848318B87}" type="parTrans" cxnId="{47919614-3373-4171-A165-F294A16FE556}">
      <dgm:prSet/>
      <dgm:spPr/>
      <dgm:t>
        <a:bodyPr/>
        <a:lstStyle/>
        <a:p>
          <a:endParaRPr lang="en-US"/>
        </a:p>
      </dgm:t>
    </dgm:pt>
    <dgm:pt modelId="{E881DB89-40D7-4131-8F54-92B54E2A9B61}" type="sibTrans" cxnId="{47919614-3373-4171-A165-F294A16FE556}">
      <dgm:prSet/>
      <dgm:spPr/>
      <dgm:t>
        <a:bodyPr/>
        <a:lstStyle/>
        <a:p>
          <a:endParaRPr lang="en-US"/>
        </a:p>
      </dgm:t>
    </dgm:pt>
    <dgm:pt modelId="{8718A075-A045-4DF1-AE79-5EA314D7D385}">
      <dgm:prSet/>
      <dgm:spPr/>
      <dgm:t>
        <a:bodyPr/>
        <a:lstStyle/>
        <a:p>
          <a:r>
            <a:rPr lang="en-US"/>
            <a:t>WELDERS</a:t>
          </a:r>
        </a:p>
      </dgm:t>
    </dgm:pt>
    <dgm:pt modelId="{F4F7ACA7-E6C5-4E15-8A50-362F819CDDAA}" type="parTrans" cxnId="{18159629-ED99-4E60-93ED-900C02CCC414}">
      <dgm:prSet/>
      <dgm:spPr/>
      <dgm:t>
        <a:bodyPr/>
        <a:lstStyle/>
        <a:p>
          <a:endParaRPr lang="en-US"/>
        </a:p>
      </dgm:t>
    </dgm:pt>
    <dgm:pt modelId="{FCD85B2F-CE65-45A4-B2EE-F9AEA5DDFAD7}" type="sibTrans" cxnId="{18159629-ED99-4E60-93ED-900C02CCC414}">
      <dgm:prSet/>
      <dgm:spPr/>
      <dgm:t>
        <a:bodyPr/>
        <a:lstStyle/>
        <a:p>
          <a:endParaRPr lang="en-US"/>
        </a:p>
      </dgm:t>
    </dgm:pt>
    <dgm:pt modelId="{950E5017-361F-4F90-9E04-AFAA83DC8EAC}">
      <dgm:prSet/>
      <dgm:spPr/>
      <dgm:t>
        <a:bodyPr/>
        <a:lstStyle/>
        <a:p>
          <a:r>
            <a:rPr lang="en-US" dirty="0"/>
            <a:t>AHMED ALI AL SHAFAR</a:t>
          </a:r>
        </a:p>
        <a:p>
          <a:r>
            <a:rPr lang="en-US" dirty="0"/>
            <a:t>PARTNER</a:t>
          </a:r>
        </a:p>
      </dgm:t>
    </dgm:pt>
    <dgm:pt modelId="{C7562EBE-4F75-4FD0-AD98-F6C28BE788FC}" type="parTrans" cxnId="{86B0D3CC-C82E-486A-AFF1-7997A254CA11}">
      <dgm:prSet/>
      <dgm:spPr/>
      <dgm:t>
        <a:bodyPr/>
        <a:lstStyle/>
        <a:p>
          <a:endParaRPr lang="en-US"/>
        </a:p>
      </dgm:t>
    </dgm:pt>
    <dgm:pt modelId="{5A5C03F3-6F42-460B-97B3-777235BC4D3A}" type="sibTrans" cxnId="{86B0D3CC-C82E-486A-AFF1-7997A254CA11}">
      <dgm:prSet/>
      <dgm:spPr/>
      <dgm:t>
        <a:bodyPr/>
        <a:lstStyle/>
        <a:p>
          <a:endParaRPr lang="en-US"/>
        </a:p>
      </dgm:t>
    </dgm:pt>
    <dgm:pt modelId="{CCB32D2B-CB14-48A6-A7DF-7D1274A36EEB}">
      <dgm:prSet phldrT="[Text]"/>
      <dgm:spPr/>
      <dgm:t>
        <a:bodyPr/>
        <a:lstStyle/>
        <a:p>
          <a:r>
            <a:rPr lang="en-US" dirty="0"/>
            <a:t>BARIS DEMIRCIOGLU</a:t>
          </a:r>
        </a:p>
        <a:p>
          <a:r>
            <a:rPr lang="en-US" dirty="0"/>
            <a:t>DEPUTY GENERAL MANAGER</a:t>
          </a:r>
        </a:p>
      </dgm:t>
    </dgm:pt>
    <dgm:pt modelId="{2DE03273-8A89-41D7-ACDF-56EA6E1ACD10}" type="parTrans" cxnId="{8869624B-006C-42BE-A6D6-83DF4FFB00C4}">
      <dgm:prSet/>
      <dgm:spPr/>
      <dgm:t>
        <a:bodyPr/>
        <a:lstStyle/>
        <a:p>
          <a:endParaRPr lang="en-US"/>
        </a:p>
      </dgm:t>
    </dgm:pt>
    <dgm:pt modelId="{3A926934-4357-4FA0-B1B9-6A1ECF483A25}" type="sibTrans" cxnId="{8869624B-006C-42BE-A6D6-83DF4FFB00C4}">
      <dgm:prSet/>
      <dgm:spPr/>
      <dgm:t>
        <a:bodyPr/>
        <a:lstStyle/>
        <a:p>
          <a:endParaRPr lang="en-US"/>
        </a:p>
      </dgm:t>
    </dgm:pt>
    <dgm:pt modelId="{0434B9BC-BCD1-4E1E-9167-BE6525F9EFF4}">
      <dgm:prSet/>
      <dgm:spPr/>
      <dgm:t>
        <a:bodyPr/>
        <a:lstStyle/>
        <a:p>
          <a:r>
            <a:rPr lang="en-US" dirty="0"/>
            <a:t>MECHANIC</a:t>
          </a:r>
        </a:p>
      </dgm:t>
    </dgm:pt>
    <dgm:pt modelId="{BB7FC7C9-B3A1-483A-842B-3845105B9478}" type="parTrans" cxnId="{346BF1DA-B763-4939-A7A8-380D45AD9AA0}">
      <dgm:prSet/>
      <dgm:spPr/>
      <dgm:t>
        <a:bodyPr/>
        <a:lstStyle/>
        <a:p>
          <a:endParaRPr lang="en-US"/>
        </a:p>
      </dgm:t>
    </dgm:pt>
    <dgm:pt modelId="{51E28C3A-AEBB-4D42-BC7C-EF10095AEF77}" type="sibTrans" cxnId="{346BF1DA-B763-4939-A7A8-380D45AD9AA0}">
      <dgm:prSet/>
      <dgm:spPr/>
      <dgm:t>
        <a:bodyPr/>
        <a:lstStyle/>
        <a:p>
          <a:endParaRPr lang="en-US"/>
        </a:p>
      </dgm:t>
    </dgm:pt>
    <dgm:pt modelId="{412E3F83-ED19-488B-BBBC-BE018C9C50E2}">
      <dgm:prSet/>
      <dgm:spPr/>
      <dgm:t>
        <a:bodyPr/>
        <a:lstStyle/>
        <a:p>
          <a:r>
            <a:rPr lang="en-US" dirty="0"/>
            <a:t>ELECTRICIAN</a:t>
          </a:r>
        </a:p>
      </dgm:t>
    </dgm:pt>
    <dgm:pt modelId="{823381E9-248A-4B9E-900B-2F59FA274110}" type="parTrans" cxnId="{C0D95A12-4A39-4FF4-B4EB-8F32E0D35CC7}">
      <dgm:prSet/>
      <dgm:spPr/>
      <dgm:t>
        <a:bodyPr/>
        <a:lstStyle/>
        <a:p>
          <a:endParaRPr lang="en-US"/>
        </a:p>
      </dgm:t>
    </dgm:pt>
    <dgm:pt modelId="{92181539-DC4A-4041-BA90-52639C61022D}" type="sibTrans" cxnId="{C0D95A12-4A39-4FF4-B4EB-8F32E0D35CC7}">
      <dgm:prSet/>
      <dgm:spPr/>
      <dgm:t>
        <a:bodyPr/>
        <a:lstStyle/>
        <a:p>
          <a:endParaRPr lang="en-US"/>
        </a:p>
      </dgm:t>
    </dgm:pt>
    <dgm:pt modelId="{C0FE091C-7EC7-4C90-A86B-5A60F0288BB0}" type="pres">
      <dgm:prSet presAssocID="{30DD6BAE-7501-408B-957A-EF4821D9EFB5}" presName="hierChild1" presStyleCnt="0">
        <dgm:presLayoutVars>
          <dgm:orgChart val="1"/>
          <dgm:chPref val="1"/>
          <dgm:dir/>
          <dgm:animOne val="branch"/>
          <dgm:animLvl val="lvl"/>
          <dgm:resizeHandles/>
        </dgm:presLayoutVars>
      </dgm:prSet>
      <dgm:spPr/>
    </dgm:pt>
    <dgm:pt modelId="{B5E521EA-FC4A-4424-9F55-9800D033600E}" type="pres">
      <dgm:prSet presAssocID="{950E5017-361F-4F90-9E04-AFAA83DC8EAC}" presName="hierRoot1" presStyleCnt="0">
        <dgm:presLayoutVars>
          <dgm:hierBranch val="init"/>
        </dgm:presLayoutVars>
      </dgm:prSet>
      <dgm:spPr/>
    </dgm:pt>
    <dgm:pt modelId="{D7C727FF-0DD1-43A3-AB9A-8BF1D2ADFC32}" type="pres">
      <dgm:prSet presAssocID="{950E5017-361F-4F90-9E04-AFAA83DC8EAC}" presName="rootComposite1" presStyleCnt="0"/>
      <dgm:spPr/>
    </dgm:pt>
    <dgm:pt modelId="{D80FA2EB-FEDE-4C4D-80F9-930735C5A294}" type="pres">
      <dgm:prSet presAssocID="{950E5017-361F-4F90-9E04-AFAA83DC8EAC}" presName="rootText1" presStyleLbl="node0" presStyleIdx="0" presStyleCnt="2">
        <dgm:presLayoutVars>
          <dgm:chPref val="3"/>
        </dgm:presLayoutVars>
      </dgm:prSet>
      <dgm:spPr/>
    </dgm:pt>
    <dgm:pt modelId="{22AB58EC-52D9-49D7-9FBE-9F1378F444DD}" type="pres">
      <dgm:prSet presAssocID="{950E5017-361F-4F90-9E04-AFAA83DC8EAC}" presName="rootConnector1" presStyleLbl="node1" presStyleIdx="0" presStyleCnt="0"/>
      <dgm:spPr/>
    </dgm:pt>
    <dgm:pt modelId="{C849C43C-4B6C-4147-AA2A-B4936B7FB4E2}" type="pres">
      <dgm:prSet presAssocID="{950E5017-361F-4F90-9E04-AFAA83DC8EAC}" presName="hierChild2" presStyleCnt="0"/>
      <dgm:spPr/>
    </dgm:pt>
    <dgm:pt modelId="{3178BED6-4CFD-46C7-AB3F-EDB335E6D585}" type="pres">
      <dgm:prSet presAssocID="{950E5017-361F-4F90-9E04-AFAA83DC8EAC}" presName="hierChild3" presStyleCnt="0"/>
      <dgm:spPr/>
    </dgm:pt>
    <dgm:pt modelId="{5D702A04-A553-4A95-9D65-D9B60C00FD70}" type="pres">
      <dgm:prSet presAssocID="{60218E90-1E6B-43F9-AFE6-AFF1BBDFFC5D}" presName="hierRoot1" presStyleCnt="0">
        <dgm:presLayoutVars>
          <dgm:hierBranch val="init"/>
        </dgm:presLayoutVars>
      </dgm:prSet>
      <dgm:spPr/>
    </dgm:pt>
    <dgm:pt modelId="{853BC946-1684-447F-B43E-C7812C41F8C0}" type="pres">
      <dgm:prSet presAssocID="{60218E90-1E6B-43F9-AFE6-AFF1BBDFFC5D}" presName="rootComposite1" presStyleCnt="0"/>
      <dgm:spPr/>
    </dgm:pt>
    <dgm:pt modelId="{6CC27118-DEFB-4DB5-97F6-226B5041EA59}" type="pres">
      <dgm:prSet presAssocID="{60218E90-1E6B-43F9-AFE6-AFF1BBDFFC5D}" presName="rootText1" presStyleLbl="node0" presStyleIdx="1" presStyleCnt="2">
        <dgm:presLayoutVars>
          <dgm:chPref val="3"/>
        </dgm:presLayoutVars>
      </dgm:prSet>
      <dgm:spPr/>
    </dgm:pt>
    <dgm:pt modelId="{10CCCD9E-5F40-4834-BD1A-9A645B1EB427}" type="pres">
      <dgm:prSet presAssocID="{60218E90-1E6B-43F9-AFE6-AFF1BBDFFC5D}" presName="rootConnector1" presStyleLbl="node1" presStyleIdx="0" presStyleCnt="0"/>
      <dgm:spPr/>
    </dgm:pt>
    <dgm:pt modelId="{35D027C9-1415-4F38-87D3-E9FACD02CC79}" type="pres">
      <dgm:prSet presAssocID="{60218E90-1E6B-43F9-AFE6-AFF1BBDFFC5D}" presName="hierChild2" presStyleCnt="0"/>
      <dgm:spPr/>
    </dgm:pt>
    <dgm:pt modelId="{893A4FEC-7608-4D34-B199-75EDF868F8A7}" type="pres">
      <dgm:prSet presAssocID="{2DE03273-8A89-41D7-ACDF-56EA6E1ACD10}" presName="Name37" presStyleLbl="parChTrans1D2" presStyleIdx="0" presStyleCnt="1"/>
      <dgm:spPr/>
    </dgm:pt>
    <dgm:pt modelId="{C287D1B5-A749-4A1E-9F22-CA39874E9B41}" type="pres">
      <dgm:prSet presAssocID="{CCB32D2B-CB14-48A6-A7DF-7D1274A36EEB}" presName="hierRoot2" presStyleCnt="0">
        <dgm:presLayoutVars>
          <dgm:hierBranch val="init"/>
        </dgm:presLayoutVars>
      </dgm:prSet>
      <dgm:spPr/>
    </dgm:pt>
    <dgm:pt modelId="{99269DE2-88E1-490E-8E48-86BBB3D33ED9}" type="pres">
      <dgm:prSet presAssocID="{CCB32D2B-CB14-48A6-A7DF-7D1274A36EEB}" presName="rootComposite" presStyleCnt="0"/>
      <dgm:spPr/>
    </dgm:pt>
    <dgm:pt modelId="{3555BFF9-24F5-4797-94E0-032E3563ED5A}" type="pres">
      <dgm:prSet presAssocID="{CCB32D2B-CB14-48A6-A7DF-7D1274A36EEB}" presName="rootText" presStyleLbl="node2" presStyleIdx="0" presStyleCnt="1">
        <dgm:presLayoutVars>
          <dgm:chPref val="3"/>
        </dgm:presLayoutVars>
      </dgm:prSet>
      <dgm:spPr/>
    </dgm:pt>
    <dgm:pt modelId="{262E0728-6AC0-41C8-A04E-8AAE9DEE0D5B}" type="pres">
      <dgm:prSet presAssocID="{CCB32D2B-CB14-48A6-A7DF-7D1274A36EEB}" presName="rootConnector" presStyleLbl="node2" presStyleIdx="0" presStyleCnt="1"/>
      <dgm:spPr/>
    </dgm:pt>
    <dgm:pt modelId="{C205EFB3-2767-439C-A4F4-AEC060BDCCF4}" type="pres">
      <dgm:prSet presAssocID="{CCB32D2B-CB14-48A6-A7DF-7D1274A36EEB}" presName="hierChild4" presStyleCnt="0"/>
      <dgm:spPr/>
    </dgm:pt>
    <dgm:pt modelId="{C99AE7BF-6EE5-41BC-8E92-02018928F7CD}" type="pres">
      <dgm:prSet presAssocID="{1632249D-7435-49FE-A2ED-F4718DC9AA05}" presName="Name37" presStyleLbl="parChTrans1D3" presStyleIdx="0" presStyleCnt="3"/>
      <dgm:spPr/>
    </dgm:pt>
    <dgm:pt modelId="{B968676D-310F-4D59-A916-FD7D5BDD5383}" type="pres">
      <dgm:prSet presAssocID="{7B74017D-730D-42EE-BCB5-885450C38C03}" presName="hierRoot2" presStyleCnt="0">
        <dgm:presLayoutVars>
          <dgm:hierBranch val="init"/>
        </dgm:presLayoutVars>
      </dgm:prSet>
      <dgm:spPr/>
    </dgm:pt>
    <dgm:pt modelId="{B5449F55-BE17-4501-8117-2F61DC09863B}" type="pres">
      <dgm:prSet presAssocID="{7B74017D-730D-42EE-BCB5-885450C38C03}" presName="rootComposite" presStyleCnt="0"/>
      <dgm:spPr/>
    </dgm:pt>
    <dgm:pt modelId="{7848F45E-6410-4F0A-9272-420391952D60}" type="pres">
      <dgm:prSet presAssocID="{7B74017D-730D-42EE-BCB5-885450C38C03}" presName="rootText" presStyleLbl="node3" presStyleIdx="0" presStyleCnt="3">
        <dgm:presLayoutVars>
          <dgm:chPref val="3"/>
        </dgm:presLayoutVars>
      </dgm:prSet>
      <dgm:spPr/>
    </dgm:pt>
    <dgm:pt modelId="{27A79C65-7F89-4C7D-A6A4-4746715BC1E2}" type="pres">
      <dgm:prSet presAssocID="{7B74017D-730D-42EE-BCB5-885450C38C03}" presName="rootConnector" presStyleLbl="node3" presStyleIdx="0" presStyleCnt="3"/>
      <dgm:spPr/>
    </dgm:pt>
    <dgm:pt modelId="{10231143-FB88-4382-B509-0A20652301C0}" type="pres">
      <dgm:prSet presAssocID="{7B74017D-730D-42EE-BCB5-885450C38C03}" presName="hierChild4" presStyleCnt="0"/>
      <dgm:spPr/>
    </dgm:pt>
    <dgm:pt modelId="{C7B3088A-DFB0-4158-9D99-2EA186CEF348}" type="pres">
      <dgm:prSet presAssocID="{2F48BC9E-F412-41F1-A08E-159F49925D7E}" presName="Name37" presStyleLbl="parChTrans1D4" presStyleIdx="0" presStyleCnt="12"/>
      <dgm:spPr/>
    </dgm:pt>
    <dgm:pt modelId="{CE45E899-6401-4F59-BE94-5C35178582B1}" type="pres">
      <dgm:prSet presAssocID="{7A1C7411-87CB-4FD5-9D06-D28F326D25DE}" presName="hierRoot2" presStyleCnt="0">
        <dgm:presLayoutVars>
          <dgm:hierBranch val="init"/>
        </dgm:presLayoutVars>
      </dgm:prSet>
      <dgm:spPr/>
    </dgm:pt>
    <dgm:pt modelId="{28EBABD5-FEA7-45D3-9E16-790D05B0FFF1}" type="pres">
      <dgm:prSet presAssocID="{7A1C7411-87CB-4FD5-9D06-D28F326D25DE}" presName="rootComposite" presStyleCnt="0"/>
      <dgm:spPr/>
    </dgm:pt>
    <dgm:pt modelId="{3E6631DD-759B-4F26-BA1A-90FDD2F1EEAA}" type="pres">
      <dgm:prSet presAssocID="{7A1C7411-87CB-4FD5-9D06-D28F326D25DE}" presName="rootText" presStyleLbl="node4" presStyleIdx="0" presStyleCnt="12">
        <dgm:presLayoutVars>
          <dgm:chPref val="3"/>
        </dgm:presLayoutVars>
      </dgm:prSet>
      <dgm:spPr/>
    </dgm:pt>
    <dgm:pt modelId="{A27A7C38-366C-4192-9076-054352D3DE82}" type="pres">
      <dgm:prSet presAssocID="{7A1C7411-87CB-4FD5-9D06-D28F326D25DE}" presName="rootConnector" presStyleLbl="node4" presStyleIdx="0" presStyleCnt="12"/>
      <dgm:spPr/>
    </dgm:pt>
    <dgm:pt modelId="{6ACD77C2-3708-416E-AFE5-66C711054DDC}" type="pres">
      <dgm:prSet presAssocID="{7A1C7411-87CB-4FD5-9D06-D28F326D25DE}" presName="hierChild4" presStyleCnt="0"/>
      <dgm:spPr/>
    </dgm:pt>
    <dgm:pt modelId="{6272940A-5F4B-41F9-B001-61383F1755DE}" type="pres">
      <dgm:prSet presAssocID="{7A1C7411-87CB-4FD5-9D06-D28F326D25DE}" presName="hierChild5" presStyleCnt="0"/>
      <dgm:spPr/>
    </dgm:pt>
    <dgm:pt modelId="{4A187C35-99F2-4CE5-ABF6-B1672C8A6475}" type="pres">
      <dgm:prSet presAssocID="{7B74017D-730D-42EE-BCB5-885450C38C03}" presName="hierChild5" presStyleCnt="0"/>
      <dgm:spPr/>
    </dgm:pt>
    <dgm:pt modelId="{F33F9B6F-9504-43FF-8904-E066283820D3}" type="pres">
      <dgm:prSet presAssocID="{8FC5CBF9-DC0D-4A50-90AF-54053D47C8F0}" presName="Name37" presStyleLbl="parChTrans1D3" presStyleIdx="1" presStyleCnt="3"/>
      <dgm:spPr/>
    </dgm:pt>
    <dgm:pt modelId="{D712BCEB-F46A-4701-B964-1FBFB6D5ED7A}" type="pres">
      <dgm:prSet presAssocID="{BC73B00C-354B-4ADB-A462-D9E8A1C6223D}" presName="hierRoot2" presStyleCnt="0">
        <dgm:presLayoutVars>
          <dgm:hierBranch val="init"/>
        </dgm:presLayoutVars>
      </dgm:prSet>
      <dgm:spPr/>
    </dgm:pt>
    <dgm:pt modelId="{AD765D61-8EC0-4846-912D-646E22F298C3}" type="pres">
      <dgm:prSet presAssocID="{BC73B00C-354B-4ADB-A462-D9E8A1C6223D}" presName="rootComposite" presStyleCnt="0"/>
      <dgm:spPr/>
    </dgm:pt>
    <dgm:pt modelId="{DC8A148E-F926-4F70-A085-9A4C05C4523C}" type="pres">
      <dgm:prSet presAssocID="{BC73B00C-354B-4ADB-A462-D9E8A1C6223D}" presName="rootText" presStyleLbl="node3" presStyleIdx="1" presStyleCnt="3">
        <dgm:presLayoutVars>
          <dgm:chPref val="3"/>
        </dgm:presLayoutVars>
      </dgm:prSet>
      <dgm:spPr/>
    </dgm:pt>
    <dgm:pt modelId="{B7FFF4B5-0A68-4C54-90EF-28B143E71482}" type="pres">
      <dgm:prSet presAssocID="{BC73B00C-354B-4ADB-A462-D9E8A1C6223D}" presName="rootConnector" presStyleLbl="node3" presStyleIdx="1" presStyleCnt="3"/>
      <dgm:spPr/>
    </dgm:pt>
    <dgm:pt modelId="{6DF9C518-2613-4CD8-90AD-F663C7DEC113}" type="pres">
      <dgm:prSet presAssocID="{BC73B00C-354B-4ADB-A462-D9E8A1C6223D}" presName="hierChild4" presStyleCnt="0"/>
      <dgm:spPr/>
    </dgm:pt>
    <dgm:pt modelId="{59B70BC6-0489-4269-B478-8B9AE5EE432A}" type="pres">
      <dgm:prSet presAssocID="{F0BB8F7E-D0CD-4DE7-917A-2375124FF6A1}" presName="Name37" presStyleLbl="parChTrans1D4" presStyleIdx="1" presStyleCnt="12"/>
      <dgm:spPr/>
    </dgm:pt>
    <dgm:pt modelId="{8EB7E407-6AF0-4A8E-8EB6-5BEB6A893578}" type="pres">
      <dgm:prSet presAssocID="{783BF7AF-B9A5-4584-8668-8F66BDF3C1B9}" presName="hierRoot2" presStyleCnt="0">
        <dgm:presLayoutVars>
          <dgm:hierBranch val="init"/>
        </dgm:presLayoutVars>
      </dgm:prSet>
      <dgm:spPr/>
    </dgm:pt>
    <dgm:pt modelId="{3562052A-D497-435E-996B-CE286C94E548}" type="pres">
      <dgm:prSet presAssocID="{783BF7AF-B9A5-4584-8668-8F66BDF3C1B9}" presName="rootComposite" presStyleCnt="0"/>
      <dgm:spPr/>
    </dgm:pt>
    <dgm:pt modelId="{C831FA36-38C3-42B2-80C8-202B92676520}" type="pres">
      <dgm:prSet presAssocID="{783BF7AF-B9A5-4584-8668-8F66BDF3C1B9}" presName="rootText" presStyleLbl="node4" presStyleIdx="1" presStyleCnt="12">
        <dgm:presLayoutVars>
          <dgm:chPref val="3"/>
        </dgm:presLayoutVars>
      </dgm:prSet>
      <dgm:spPr/>
    </dgm:pt>
    <dgm:pt modelId="{9F66DCCB-0261-459B-BEF5-EA0C8EF41709}" type="pres">
      <dgm:prSet presAssocID="{783BF7AF-B9A5-4584-8668-8F66BDF3C1B9}" presName="rootConnector" presStyleLbl="node4" presStyleIdx="1" presStyleCnt="12"/>
      <dgm:spPr/>
    </dgm:pt>
    <dgm:pt modelId="{6D89FA81-223F-4AEC-A984-E0C9E9D8E334}" type="pres">
      <dgm:prSet presAssocID="{783BF7AF-B9A5-4584-8668-8F66BDF3C1B9}" presName="hierChild4" presStyleCnt="0"/>
      <dgm:spPr/>
    </dgm:pt>
    <dgm:pt modelId="{195CDC5D-A6AF-42FA-B465-78C14819AFB3}" type="pres">
      <dgm:prSet presAssocID="{982EB8C7-8F65-4D2E-A92C-D03CE214D395}" presName="Name37" presStyleLbl="parChTrans1D4" presStyleIdx="2" presStyleCnt="12"/>
      <dgm:spPr/>
    </dgm:pt>
    <dgm:pt modelId="{D86B06E4-EB77-41E4-90FF-763E344D91A5}" type="pres">
      <dgm:prSet presAssocID="{DA4DC46A-70F0-494B-BA22-F6E0A594FF78}" presName="hierRoot2" presStyleCnt="0">
        <dgm:presLayoutVars>
          <dgm:hierBranch val="init"/>
        </dgm:presLayoutVars>
      </dgm:prSet>
      <dgm:spPr/>
    </dgm:pt>
    <dgm:pt modelId="{ABCD64F0-8046-4705-875A-02EDCF292875}" type="pres">
      <dgm:prSet presAssocID="{DA4DC46A-70F0-494B-BA22-F6E0A594FF78}" presName="rootComposite" presStyleCnt="0"/>
      <dgm:spPr/>
    </dgm:pt>
    <dgm:pt modelId="{0383A70E-DD6C-4A08-993B-717A74111A44}" type="pres">
      <dgm:prSet presAssocID="{DA4DC46A-70F0-494B-BA22-F6E0A594FF78}" presName="rootText" presStyleLbl="node4" presStyleIdx="2" presStyleCnt="12">
        <dgm:presLayoutVars>
          <dgm:chPref val="3"/>
        </dgm:presLayoutVars>
      </dgm:prSet>
      <dgm:spPr/>
    </dgm:pt>
    <dgm:pt modelId="{C5511851-5B9E-4257-9D13-33BFADC877D9}" type="pres">
      <dgm:prSet presAssocID="{DA4DC46A-70F0-494B-BA22-F6E0A594FF78}" presName="rootConnector" presStyleLbl="node4" presStyleIdx="2" presStyleCnt="12"/>
      <dgm:spPr/>
    </dgm:pt>
    <dgm:pt modelId="{6D9BD984-D474-4CAD-BF4E-B84320285096}" type="pres">
      <dgm:prSet presAssocID="{DA4DC46A-70F0-494B-BA22-F6E0A594FF78}" presName="hierChild4" presStyleCnt="0"/>
      <dgm:spPr/>
    </dgm:pt>
    <dgm:pt modelId="{5A6E9078-4504-49FC-8BEB-269BAA2B8EDA}" type="pres">
      <dgm:prSet presAssocID="{BB7FC7C9-B3A1-483A-842B-3845105B9478}" presName="Name37" presStyleLbl="parChTrans1D4" presStyleIdx="3" presStyleCnt="12"/>
      <dgm:spPr/>
    </dgm:pt>
    <dgm:pt modelId="{C8C6C67D-38DB-4006-A243-55CB311B15F7}" type="pres">
      <dgm:prSet presAssocID="{0434B9BC-BCD1-4E1E-9167-BE6525F9EFF4}" presName="hierRoot2" presStyleCnt="0">
        <dgm:presLayoutVars>
          <dgm:hierBranch val="init"/>
        </dgm:presLayoutVars>
      </dgm:prSet>
      <dgm:spPr/>
    </dgm:pt>
    <dgm:pt modelId="{ED3F4543-A235-49DC-A183-2FB61C38C970}" type="pres">
      <dgm:prSet presAssocID="{0434B9BC-BCD1-4E1E-9167-BE6525F9EFF4}" presName="rootComposite" presStyleCnt="0"/>
      <dgm:spPr/>
    </dgm:pt>
    <dgm:pt modelId="{2E96B7AF-2BA9-4ADF-A3EC-34B0177143DB}" type="pres">
      <dgm:prSet presAssocID="{0434B9BC-BCD1-4E1E-9167-BE6525F9EFF4}" presName="rootText" presStyleLbl="node4" presStyleIdx="3" presStyleCnt="12">
        <dgm:presLayoutVars>
          <dgm:chPref val="3"/>
        </dgm:presLayoutVars>
      </dgm:prSet>
      <dgm:spPr/>
    </dgm:pt>
    <dgm:pt modelId="{EA64B170-8CE5-4940-A4D7-F9014496E609}" type="pres">
      <dgm:prSet presAssocID="{0434B9BC-BCD1-4E1E-9167-BE6525F9EFF4}" presName="rootConnector" presStyleLbl="node4" presStyleIdx="3" presStyleCnt="12"/>
      <dgm:spPr/>
    </dgm:pt>
    <dgm:pt modelId="{6829265B-47A4-4CEC-B3FB-769BB14A5180}" type="pres">
      <dgm:prSet presAssocID="{0434B9BC-BCD1-4E1E-9167-BE6525F9EFF4}" presName="hierChild4" presStyleCnt="0"/>
      <dgm:spPr/>
    </dgm:pt>
    <dgm:pt modelId="{E5DFAE33-A136-4FBD-8881-BC7800F0B6AA}" type="pres">
      <dgm:prSet presAssocID="{0434B9BC-BCD1-4E1E-9167-BE6525F9EFF4}" presName="hierChild5" presStyleCnt="0"/>
      <dgm:spPr/>
    </dgm:pt>
    <dgm:pt modelId="{95816E01-D1B3-49A2-88DB-7DF877943E2D}" type="pres">
      <dgm:prSet presAssocID="{823381E9-248A-4B9E-900B-2F59FA274110}" presName="Name37" presStyleLbl="parChTrans1D4" presStyleIdx="4" presStyleCnt="12"/>
      <dgm:spPr/>
    </dgm:pt>
    <dgm:pt modelId="{410AEF02-7532-4D85-A90F-54097A2454FB}" type="pres">
      <dgm:prSet presAssocID="{412E3F83-ED19-488B-BBBC-BE018C9C50E2}" presName="hierRoot2" presStyleCnt="0">
        <dgm:presLayoutVars>
          <dgm:hierBranch val="init"/>
        </dgm:presLayoutVars>
      </dgm:prSet>
      <dgm:spPr/>
    </dgm:pt>
    <dgm:pt modelId="{9A950BB8-2449-4E23-B5F2-DC2CA104D05D}" type="pres">
      <dgm:prSet presAssocID="{412E3F83-ED19-488B-BBBC-BE018C9C50E2}" presName="rootComposite" presStyleCnt="0"/>
      <dgm:spPr/>
    </dgm:pt>
    <dgm:pt modelId="{73C46142-E1B4-4801-B8F2-467596F5DF2B}" type="pres">
      <dgm:prSet presAssocID="{412E3F83-ED19-488B-BBBC-BE018C9C50E2}" presName="rootText" presStyleLbl="node4" presStyleIdx="4" presStyleCnt="12">
        <dgm:presLayoutVars>
          <dgm:chPref val="3"/>
        </dgm:presLayoutVars>
      </dgm:prSet>
      <dgm:spPr/>
    </dgm:pt>
    <dgm:pt modelId="{91B83DE3-C226-4740-8AC9-0DCB7EC115B3}" type="pres">
      <dgm:prSet presAssocID="{412E3F83-ED19-488B-BBBC-BE018C9C50E2}" presName="rootConnector" presStyleLbl="node4" presStyleIdx="4" presStyleCnt="12"/>
      <dgm:spPr/>
    </dgm:pt>
    <dgm:pt modelId="{2AFA6A8A-77BD-451D-9C97-15A568FE4A93}" type="pres">
      <dgm:prSet presAssocID="{412E3F83-ED19-488B-BBBC-BE018C9C50E2}" presName="hierChild4" presStyleCnt="0"/>
      <dgm:spPr/>
    </dgm:pt>
    <dgm:pt modelId="{A92486F1-7FD8-41B9-AC5F-63B12D0E9BED}" type="pres">
      <dgm:prSet presAssocID="{412E3F83-ED19-488B-BBBC-BE018C9C50E2}" presName="hierChild5" presStyleCnt="0"/>
      <dgm:spPr/>
    </dgm:pt>
    <dgm:pt modelId="{C3A8F374-31D9-4056-9A7A-15F1FAD4BEA4}" type="pres">
      <dgm:prSet presAssocID="{DA4DC46A-70F0-494B-BA22-F6E0A594FF78}" presName="hierChild5" presStyleCnt="0"/>
      <dgm:spPr/>
    </dgm:pt>
    <dgm:pt modelId="{4E325200-0531-4EE2-9194-79182F6737BA}" type="pres">
      <dgm:prSet presAssocID="{5CB3B36D-4249-48FC-8F8C-10B447FB7930}" presName="Name37" presStyleLbl="parChTrans1D4" presStyleIdx="5" presStyleCnt="12"/>
      <dgm:spPr/>
    </dgm:pt>
    <dgm:pt modelId="{1B2B6ECA-86A0-4AF5-8A11-0FEA8E570F69}" type="pres">
      <dgm:prSet presAssocID="{B9F710D4-412F-4FF9-AB74-5AED615A38AC}" presName="hierRoot2" presStyleCnt="0">
        <dgm:presLayoutVars>
          <dgm:hierBranch val="init"/>
        </dgm:presLayoutVars>
      </dgm:prSet>
      <dgm:spPr/>
    </dgm:pt>
    <dgm:pt modelId="{76760B7F-0D8B-46B7-8DDA-37F932D2B229}" type="pres">
      <dgm:prSet presAssocID="{B9F710D4-412F-4FF9-AB74-5AED615A38AC}" presName="rootComposite" presStyleCnt="0"/>
      <dgm:spPr/>
    </dgm:pt>
    <dgm:pt modelId="{14222E3F-7ECD-49B7-9784-10C444C33F55}" type="pres">
      <dgm:prSet presAssocID="{B9F710D4-412F-4FF9-AB74-5AED615A38AC}" presName="rootText" presStyleLbl="node4" presStyleIdx="5" presStyleCnt="12">
        <dgm:presLayoutVars>
          <dgm:chPref val="3"/>
        </dgm:presLayoutVars>
      </dgm:prSet>
      <dgm:spPr/>
    </dgm:pt>
    <dgm:pt modelId="{7A48025E-CECD-446B-820D-FAEA8AFD9322}" type="pres">
      <dgm:prSet presAssocID="{B9F710D4-412F-4FF9-AB74-5AED615A38AC}" presName="rootConnector" presStyleLbl="node4" presStyleIdx="5" presStyleCnt="12"/>
      <dgm:spPr/>
    </dgm:pt>
    <dgm:pt modelId="{E36AF5BB-E2AB-44C0-919B-C5194F9E0AF8}" type="pres">
      <dgm:prSet presAssocID="{B9F710D4-412F-4FF9-AB74-5AED615A38AC}" presName="hierChild4" presStyleCnt="0"/>
      <dgm:spPr/>
    </dgm:pt>
    <dgm:pt modelId="{D61019E7-7A30-4D4D-9E8D-C1792D0211F7}" type="pres">
      <dgm:prSet presAssocID="{B9F710D4-412F-4FF9-AB74-5AED615A38AC}" presName="hierChild5" presStyleCnt="0"/>
      <dgm:spPr/>
    </dgm:pt>
    <dgm:pt modelId="{C319DA1E-4D33-4683-B638-5849B78950AC}" type="pres">
      <dgm:prSet presAssocID="{84A342CA-BF1F-4EE0-8389-ED144CEED1BD}" presName="Name37" presStyleLbl="parChTrans1D4" presStyleIdx="6" presStyleCnt="12"/>
      <dgm:spPr/>
    </dgm:pt>
    <dgm:pt modelId="{4910A2B7-49DF-41BA-B481-5AB6EA1C6D0F}" type="pres">
      <dgm:prSet presAssocID="{D246D712-32CD-43B6-A3D0-4101231275A7}" presName="hierRoot2" presStyleCnt="0">
        <dgm:presLayoutVars>
          <dgm:hierBranch val="init"/>
        </dgm:presLayoutVars>
      </dgm:prSet>
      <dgm:spPr/>
    </dgm:pt>
    <dgm:pt modelId="{97D1B499-BFED-48D4-A8AA-1E6184FE819E}" type="pres">
      <dgm:prSet presAssocID="{D246D712-32CD-43B6-A3D0-4101231275A7}" presName="rootComposite" presStyleCnt="0"/>
      <dgm:spPr/>
    </dgm:pt>
    <dgm:pt modelId="{0D4E7881-C210-4BDE-89E2-68DB77F1E735}" type="pres">
      <dgm:prSet presAssocID="{D246D712-32CD-43B6-A3D0-4101231275A7}" presName="rootText" presStyleLbl="node4" presStyleIdx="6" presStyleCnt="12">
        <dgm:presLayoutVars>
          <dgm:chPref val="3"/>
        </dgm:presLayoutVars>
      </dgm:prSet>
      <dgm:spPr/>
    </dgm:pt>
    <dgm:pt modelId="{13535FEE-0133-4A9D-9C2E-44A095752E9F}" type="pres">
      <dgm:prSet presAssocID="{D246D712-32CD-43B6-A3D0-4101231275A7}" presName="rootConnector" presStyleLbl="node4" presStyleIdx="6" presStyleCnt="12"/>
      <dgm:spPr/>
    </dgm:pt>
    <dgm:pt modelId="{F72030C4-0A10-4F82-9A3A-A6284D38B6B7}" type="pres">
      <dgm:prSet presAssocID="{D246D712-32CD-43B6-A3D0-4101231275A7}" presName="hierChild4" presStyleCnt="0"/>
      <dgm:spPr/>
    </dgm:pt>
    <dgm:pt modelId="{8551C085-24C0-4277-9F3A-9D0CA08BD9DE}" type="pres">
      <dgm:prSet presAssocID="{87D75564-A1B1-4BF4-B4C9-5A08CC37D176}" presName="Name37" presStyleLbl="parChTrans1D4" presStyleIdx="7" presStyleCnt="12"/>
      <dgm:spPr/>
    </dgm:pt>
    <dgm:pt modelId="{A080BFDE-CB7D-4AC7-A07D-EE921ACD5E08}" type="pres">
      <dgm:prSet presAssocID="{EAA20A25-444C-401B-8359-C3839F97A0B0}" presName="hierRoot2" presStyleCnt="0">
        <dgm:presLayoutVars>
          <dgm:hierBranch val="init"/>
        </dgm:presLayoutVars>
      </dgm:prSet>
      <dgm:spPr/>
    </dgm:pt>
    <dgm:pt modelId="{9C7AFEE0-F549-415C-A948-32B33B9E22B5}" type="pres">
      <dgm:prSet presAssocID="{EAA20A25-444C-401B-8359-C3839F97A0B0}" presName="rootComposite" presStyleCnt="0"/>
      <dgm:spPr/>
    </dgm:pt>
    <dgm:pt modelId="{B66F42E7-69D2-400C-8D61-C0369C254BBC}" type="pres">
      <dgm:prSet presAssocID="{EAA20A25-444C-401B-8359-C3839F97A0B0}" presName="rootText" presStyleLbl="node4" presStyleIdx="7" presStyleCnt="12">
        <dgm:presLayoutVars>
          <dgm:chPref val="3"/>
        </dgm:presLayoutVars>
      </dgm:prSet>
      <dgm:spPr/>
    </dgm:pt>
    <dgm:pt modelId="{BC925B2B-302E-4ED7-8F3D-5A04A2C931F0}" type="pres">
      <dgm:prSet presAssocID="{EAA20A25-444C-401B-8359-C3839F97A0B0}" presName="rootConnector" presStyleLbl="node4" presStyleIdx="7" presStyleCnt="12"/>
      <dgm:spPr/>
    </dgm:pt>
    <dgm:pt modelId="{E2764A99-71CD-4AEB-9DAD-765325377215}" type="pres">
      <dgm:prSet presAssocID="{EAA20A25-444C-401B-8359-C3839F97A0B0}" presName="hierChild4" presStyleCnt="0"/>
      <dgm:spPr/>
    </dgm:pt>
    <dgm:pt modelId="{0923F61C-0C49-4EDC-A5A8-5FB78774509F}" type="pres">
      <dgm:prSet presAssocID="{829419C9-63A9-4287-8E25-DF2D53FEE739}" presName="Name37" presStyleLbl="parChTrans1D4" presStyleIdx="8" presStyleCnt="12"/>
      <dgm:spPr/>
    </dgm:pt>
    <dgm:pt modelId="{8E62F0A6-DEE5-47FD-90A0-5AA4FF92217E}" type="pres">
      <dgm:prSet presAssocID="{5FFA5408-ECC3-4DB4-B77A-11E120DF37DC}" presName="hierRoot2" presStyleCnt="0">
        <dgm:presLayoutVars>
          <dgm:hierBranch val="init"/>
        </dgm:presLayoutVars>
      </dgm:prSet>
      <dgm:spPr/>
    </dgm:pt>
    <dgm:pt modelId="{58AE36BF-72D1-4AAE-BE02-68E277449B06}" type="pres">
      <dgm:prSet presAssocID="{5FFA5408-ECC3-4DB4-B77A-11E120DF37DC}" presName="rootComposite" presStyleCnt="0"/>
      <dgm:spPr/>
    </dgm:pt>
    <dgm:pt modelId="{0B63E7B7-2032-4921-A34F-4BE5A35DC615}" type="pres">
      <dgm:prSet presAssocID="{5FFA5408-ECC3-4DB4-B77A-11E120DF37DC}" presName="rootText" presStyleLbl="node4" presStyleIdx="8" presStyleCnt="12">
        <dgm:presLayoutVars>
          <dgm:chPref val="3"/>
        </dgm:presLayoutVars>
      </dgm:prSet>
      <dgm:spPr/>
    </dgm:pt>
    <dgm:pt modelId="{4440D010-36DC-4AAF-954F-9E19DF07932D}" type="pres">
      <dgm:prSet presAssocID="{5FFA5408-ECC3-4DB4-B77A-11E120DF37DC}" presName="rootConnector" presStyleLbl="node4" presStyleIdx="8" presStyleCnt="12"/>
      <dgm:spPr/>
    </dgm:pt>
    <dgm:pt modelId="{88004B01-B374-476D-89C7-506D30F5B102}" type="pres">
      <dgm:prSet presAssocID="{5FFA5408-ECC3-4DB4-B77A-11E120DF37DC}" presName="hierChild4" presStyleCnt="0"/>
      <dgm:spPr/>
    </dgm:pt>
    <dgm:pt modelId="{FAD388C8-742E-42D6-BD47-02C3058A8FA1}" type="pres">
      <dgm:prSet presAssocID="{5FFA5408-ECC3-4DB4-B77A-11E120DF37DC}" presName="hierChild5" presStyleCnt="0"/>
      <dgm:spPr/>
    </dgm:pt>
    <dgm:pt modelId="{4FA90D34-70A2-4B14-8FE8-335782045870}" type="pres">
      <dgm:prSet presAssocID="{3A8F67B1-A750-45BF-A83F-816848318B87}" presName="Name37" presStyleLbl="parChTrans1D4" presStyleIdx="9" presStyleCnt="12"/>
      <dgm:spPr/>
    </dgm:pt>
    <dgm:pt modelId="{EE967208-D1B0-49F1-891E-3FC72F594980}" type="pres">
      <dgm:prSet presAssocID="{CEC2D98E-564B-4DC2-804D-D47608E08258}" presName="hierRoot2" presStyleCnt="0">
        <dgm:presLayoutVars>
          <dgm:hierBranch val="init"/>
        </dgm:presLayoutVars>
      </dgm:prSet>
      <dgm:spPr/>
    </dgm:pt>
    <dgm:pt modelId="{01A68B5E-8213-41FF-AE5B-A02497E66858}" type="pres">
      <dgm:prSet presAssocID="{CEC2D98E-564B-4DC2-804D-D47608E08258}" presName="rootComposite" presStyleCnt="0"/>
      <dgm:spPr/>
    </dgm:pt>
    <dgm:pt modelId="{9DF14DFA-2EAB-4C42-B598-9A4E351C4199}" type="pres">
      <dgm:prSet presAssocID="{CEC2D98E-564B-4DC2-804D-D47608E08258}" presName="rootText" presStyleLbl="node4" presStyleIdx="9" presStyleCnt="12">
        <dgm:presLayoutVars>
          <dgm:chPref val="3"/>
        </dgm:presLayoutVars>
      </dgm:prSet>
      <dgm:spPr/>
    </dgm:pt>
    <dgm:pt modelId="{C80B4C33-B1E9-4438-B3FC-D2DC4CFB0394}" type="pres">
      <dgm:prSet presAssocID="{CEC2D98E-564B-4DC2-804D-D47608E08258}" presName="rootConnector" presStyleLbl="node4" presStyleIdx="9" presStyleCnt="12"/>
      <dgm:spPr/>
    </dgm:pt>
    <dgm:pt modelId="{E24DA6C0-18D8-4749-8E4F-95CB94C5E478}" type="pres">
      <dgm:prSet presAssocID="{CEC2D98E-564B-4DC2-804D-D47608E08258}" presName="hierChild4" presStyleCnt="0"/>
      <dgm:spPr/>
    </dgm:pt>
    <dgm:pt modelId="{FC057C9E-BDA0-4B97-83F4-99BB9F505744}" type="pres">
      <dgm:prSet presAssocID="{CEC2D98E-564B-4DC2-804D-D47608E08258}" presName="hierChild5" presStyleCnt="0"/>
      <dgm:spPr/>
    </dgm:pt>
    <dgm:pt modelId="{3FD97F75-464C-4101-8389-166356BCCAD9}" type="pres">
      <dgm:prSet presAssocID="{EAA20A25-444C-401B-8359-C3839F97A0B0}" presName="hierChild5" presStyleCnt="0"/>
      <dgm:spPr/>
    </dgm:pt>
    <dgm:pt modelId="{FAAB8B18-9844-45F9-BF24-F37913D75D8B}" type="pres">
      <dgm:prSet presAssocID="{F4F7ACA7-E6C5-4E15-8A50-362F819CDDAA}" presName="Name37" presStyleLbl="parChTrans1D4" presStyleIdx="10" presStyleCnt="12"/>
      <dgm:spPr/>
    </dgm:pt>
    <dgm:pt modelId="{DC8172B1-A848-405B-8C93-3226CDB19491}" type="pres">
      <dgm:prSet presAssocID="{8718A075-A045-4DF1-AE79-5EA314D7D385}" presName="hierRoot2" presStyleCnt="0">
        <dgm:presLayoutVars>
          <dgm:hierBranch val="init"/>
        </dgm:presLayoutVars>
      </dgm:prSet>
      <dgm:spPr/>
    </dgm:pt>
    <dgm:pt modelId="{7B4C70B4-CE25-4373-9545-99C61140CF2A}" type="pres">
      <dgm:prSet presAssocID="{8718A075-A045-4DF1-AE79-5EA314D7D385}" presName="rootComposite" presStyleCnt="0"/>
      <dgm:spPr/>
    </dgm:pt>
    <dgm:pt modelId="{05B2D59E-1F22-41D2-8A70-237711F17256}" type="pres">
      <dgm:prSet presAssocID="{8718A075-A045-4DF1-AE79-5EA314D7D385}" presName="rootText" presStyleLbl="node4" presStyleIdx="10" presStyleCnt="12">
        <dgm:presLayoutVars>
          <dgm:chPref val="3"/>
        </dgm:presLayoutVars>
      </dgm:prSet>
      <dgm:spPr/>
    </dgm:pt>
    <dgm:pt modelId="{2CFBFA1A-F627-4732-84B9-CA618B97727F}" type="pres">
      <dgm:prSet presAssocID="{8718A075-A045-4DF1-AE79-5EA314D7D385}" presName="rootConnector" presStyleLbl="node4" presStyleIdx="10" presStyleCnt="12"/>
      <dgm:spPr/>
    </dgm:pt>
    <dgm:pt modelId="{F52FC8E9-4017-4231-9A10-A22C6983F1A6}" type="pres">
      <dgm:prSet presAssocID="{8718A075-A045-4DF1-AE79-5EA314D7D385}" presName="hierChild4" presStyleCnt="0"/>
      <dgm:spPr/>
    </dgm:pt>
    <dgm:pt modelId="{CE76C1F8-3561-40ED-859B-57507FA0E941}" type="pres">
      <dgm:prSet presAssocID="{8718A075-A045-4DF1-AE79-5EA314D7D385}" presName="hierChild5" presStyleCnt="0"/>
      <dgm:spPr/>
    </dgm:pt>
    <dgm:pt modelId="{40309686-7497-434F-973C-9E9D5AAD654B}" type="pres">
      <dgm:prSet presAssocID="{D246D712-32CD-43B6-A3D0-4101231275A7}" presName="hierChild5" presStyleCnt="0"/>
      <dgm:spPr/>
    </dgm:pt>
    <dgm:pt modelId="{CF2969F6-207C-4001-A8C3-5169A43CC3BA}" type="pres">
      <dgm:prSet presAssocID="{783BF7AF-B9A5-4584-8668-8F66BDF3C1B9}" presName="hierChild5" presStyleCnt="0"/>
      <dgm:spPr/>
    </dgm:pt>
    <dgm:pt modelId="{18CA1D2C-CE44-46EB-BCEB-0D3C12CA82EA}" type="pres">
      <dgm:prSet presAssocID="{BC73B00C-354B-4ADB-A462-D9E8A1C6223D}" presName="hierChild5" presStyleCnt="0"/>
      <dgm:spPr/>
    </dgm:pt>
    <dgm:pt modelId="{EAFCAE84-9C6F-47D0-819B-ED555F622FA4}" type="pres">
      <dgm:prSet presAssocID="{B9D86AE8-AD34-457B-B9E3-C90EABDD3CB1}" presName="Name37" presStyleLbl="parChTrans1D3" presStyleIdx="2" presStyleCnt="3"/>
      <dgm:spPr/>
    </dgm:pt>
    <dgm:pt modelId="{8A40ECCC-D81E-4E19-83FD-0777F133939C}" type="pres">
      <dgm:prSet presAssocID="{F8D86C11-2299-48C1-8DFD-FF2309AD618C}" presName="hierRoot2" presStyleCnt="0">
        <dgm:presLayoutVars>
          <dgm:hierBranch val="init"/>
        </dgm:presLayoutVars>
      </dgm:prSet>
      <dgm:spPr/>
    </dgm:pt>
    <dgm:pt modelId="{79EF8CB4-73DF-4B10-8ED7-B0E160B36856}" type="pres">
      <dgm:prSet presAssocID="{F8D86C11-2299-48C1-8DFD-FF2309AD618C}" presName="rootComposite" presStyleCnt="0"/>
      <dgm:spPr/>
    </dgm:pt>
    <dgm:pt modelId="{54EF4D85-811F-4602-84F7-9F0EAFE53C1A}" type="pres">
      <dgm:prSet presAssocID="{F8D86C11-2299-48C1-8DFD-FF2309AD618C}" presName="rootText" presStyleLbl="node3" presStyleIdx="2" presStyleCnt="3">
        <dgm:presLayoutVars>
          <dgm:chPref val="3"/>
        </dgm:presLayoutVars>
      </dgm:prSet>
      <dgm:spPr/>
    </dgm:pt>
    <dgm:pt modelId="{878BFC00-82DD-434E-9512-E746461B9B33}" type="pres">
      <dgm:prSet presAssocID="{F8D86C11-2299-48C1-8DFD-FF2309AD618C}" presName="rootConnector" presStyleLbl="node3" presStyleIdx="2" presStyleCnt="3"/>
      <dgm:spPr/>
    </dgm:pt>
    <dgm:pt modelId="{8346785A-9B75-436D-948C-C662AA3EB1DC}" type="pres">
      <dgm:prSet presAssocID="{F8D86C11-2299-48C1-8DFD-FF2309AD618C}" presName="hierChild4" presStyleCnt="0"/>
      <dgm:spPr/>
    </dgm:pt>
    <dgm:pt modelId="{0442C5BC-516C-4CD5-A91E-2B7DE7249906}" type="pres">
      <dgm:prSet presAssocID="{1231F5BF-9250-42D9-9D8F-FD9A3ADFAAD6}" presName="Name37" presStyleLbl="parChTrans1D4" presStyleIdx="11" presStyleCnt="12"/>
      <dgm:spPr/>
    </dgm:pt>
    <dgm:pt modelId="{92464B43-4183-4326-8578-C3D653CA7E04}" type="pres">
      <dgm:prSet presAssocID="{346EB34D-5C06-426F-9764-9E2BAD05DDF7}" presName="hierRoot2" presStyleCnt="0">
        <dgm:presLayoutVars>
          <dgm:hierBranch val="init"/>
        </dgm:presLayoutVars>
      </dgm:prSet>
      <dgm:spPr/>
    </dgm:pt>
    <dgm:pt modelId="{2B0CF3FA-8973-4C78-85A7-3582910E333C}" type="pres">
      <dgm:prSet presAssocID="{346EB34D-5C06-426F-9764-9E2BAD05DDF7}" presName="rootComposite" presStyleCnt="0"/>
      <dgm:spPr/>
    </dgm:pt>
    <dgm:pt modelId="{524DB44D-63EE-43A7-A18E-CF788D47340C}" type="pres">
      <dgm:prSet presAssocID="{346EB34D-5C06-426F-9764-9E2BAD05DDF7}" presName="rootText" presStyleLbl="node4" presStyleIdx="11" presStyleCnt="12">
        <dgm:presLayoutVars>
          <dgm:chPref val="3"/>
        </dgm:presLayoutVars>
      </dgm:prSet>
      <dgm:spPr/>
    </dgm:pt>
    <dgm:pt modelId="{17416CBA-2B81-4359-9C25-D6C94A66D030}" type="pres">
      <dgm:prSet presAssocID="{346EB34D-5C06-426F-9764-9E2BAD05DDF7}" presName="rootConnector" presStyleLbl="node4" presStyleIdx="11" presStyleCnt="12"/>
      <dgm:spPr/>
    </dgm:pt>
    <dgm:pt modelId="{F0418FF0-4B60-42DD-A6AE-2626BF7C6FFB}" type="pres">
      <dgm:prSet presAssocID="{346EB34D-5C06-426F-9764-9E2BAD05DDF7}" presName="hierChild4" presStyleCnt="0"/>
      <dgm:spPr/>
    </dgm:pt>
    <dgm:pt modelId="{88819F0E-3D85-4AC7-9947-FC9698F08D6B}" type="pres">
      <dgm:prSet presAssocID="{346EB34D-5C06-426F-9764-9E2BAD05DDF7}" presName="hierChild5" presStyleCnt="0"/>
      <dgm:spPr/>
    </dgm:pt>
    <dgm:pt modelId="{64E2B81D-F88A-44EF-A7B0-A3D6DDE7796B}" type="pres">
      <dgm:prSet presAssocID="{F8D86C11-2299-48C1-8DFD-FF2309AD618C}" presName="hierChild5" presStyleCnt="0"/>
      <dgm:spPr/>
    </dgm:pt>
    <dgm:pt modelId="{9F9D8662-F680-4162-923D-60991269C70F}" type="pres">
      <dgm:prSet presAssocID="{CCB32D2B-CB14-48A6-A7DF-7D1274A36EEB}" presName="hierChild5" presStyleCnt="0"/>
      <dgm:spPr/>
    </dgm:pt>
    <dgm:pt modelId="{03A29A90-A64E-4ED2-AB75-ACBB3899FC50}" type="pres">
      <dgm:prSet presAssocID="{60218E90-1E6B-43F9-AFE6-AFF1BBDFFC5D}" presName="hierChild3" presStyleCnt="0"/>
      <dgm:spPr/>
    </dgm:pt>
  </dgm:ptLst>
  <dgm:cxnLst>
    <dgm:cxn modelId="{E1BC6C05-FEBA-4601-B2D6-8C0AF0BFBD93}" type="presOf" srcId="{D246D712-32CD-43B6-A3D0-4101231275A7}" destId="{0D4E7881-C210-4BDE-89E2-68DB77F1E735}" srcOrd="0" destOrd="0" presId="urn:microsoft.com/office/officeart/2005/8/layout/orgChart1"/>
    <dgm:cxn modelId="{C16D6607-0ECB-4747-9255-75A7D4EC6AE2}" type="presOf" srcId="{7A1C7411-87CB-4FD5-9D06-D28F326D25DE}" destId="{3E6631DD-759B-4F26-BA1A-90FDD2F1EEAA}" srcOrd="0" destOrd="0" presId="urn:microsoft.com/office/officeart/2005/8/layout/orgChart1"/>
    <dgm:cxn modelId="{DBF2F708-7878-4CDC-A8AA-90D37169E1D1}" type="presOf" srcId="{CEC2D98E-564B-4DC2-804D-D47608E08258}" destId="{9DF14DFA-2EAB-4C42-B598-9A4E351C4199}" srcOrd="0" destOrd="0" presId="urn:microsoft.com/office/officeart/2005/8/layout/orgChart1"/>
    <dgm:cxn modelId="{17CEEC09-D895-4E1F-AA3F-DF7AAAC3074E}" srcId="{F8D86C11-2299-48C1-8DFD-FF2309AD618C}" destId="{346EB34D-5C06-426F-9764-9E2BAD05DDF7}" srcOrd="0" destOrd="0" parTransId="{1231F5BF-9250-42D9-9D8F-FD9A3ADFAAD6}" sibTransId="{8DDEBB61-BAED-4378-9CF0-4E056B339BEA}"/>
    <dgm:cxn modelId="{554CF009-A2FE-41F1-8B09-2A969D081132}" srcId="{783BF7AF-B9A5-4584-8668-8F66BDF3C1B9}" destId="{B9F710D4-412F-4FF9-AB74-5AED615A38AC}" srcOrd="1" destOrd="0" parTransId="{5CB3B36D-4249-48FC-8F8C-10B447FB7930}" sibTransId="{92519869-2A80-4A9F-A923-AC515BFFA388}"/>
    <dgm:cxn modelId="{03438B0C-503F-4C7E-99DC-12368303741C}" type="presOf" srcId="{DA4DC46A-70F0-494B-BA22-F6E0A594FF78}" destId="{C5511851-5B9E-4257-9D13-33BFADC877D9}" srcOrd="1" destOrd="0" presId="urn:microsoft.com/office/officeart/2005/8/layout/orgChart1"/>
    <dgm:cxn modelId="{ABDA460D-AA0D-404C-903C-4C9E219766FA}" type="presOf" srcId="{60218E90-1E6B-43F9-AFE6-AFF1BBDFFC5D}" destId="{10CCCD9E-5F40-4834-BD1A-9A645B1EB427}" srcOrd="1" destOrd="0" presId="urn:microsoft.com/office/officeart/2005/8/layout/orgChart1"/>
    <dgm:cxn modelId="{19863312-0BBD-4B29-AEEE-7DF758E18EF8}" srcId="{EAA20A25-444C-401B-8359-C3839F97A0B0}" destId="{5FFA5408-ECC3-4DB4-B77A-11E120DF37DC}" srcOrd="0" destOrd="0" parTransId="{829419C9-63A9-4287-8E25-DF2D53FEE739}" sibTransId="{A433B35B-4413-4543-8A15-FB965B0451D8}"/>
    <dgm:cxn modelId="{C0D95A12-4A39-4FF4-B4EB-8F32E0D35CC7}" srcId="{DA4DC46A-70F0-494B-BA22-F6E0A594FF78}" destId="{412E3F83-ED19-488B-BBBC-BE018C9C50E2}" srcOrd="1" destOrd="0" parTransId="{823381E9-248A-4B9E-900B-2F59FA274110}" sibTransId="{92181539-DC4A-4041-BA90-52639C61022D}"/>
    <dgm:cxn modelId="{47919614-3373-4171-A165-F294A16FE556}" srcId="{EAA20A25-444C-401B-8359-C3839F97A0B0}" destId="{CEC2D98E-564B-4DC2-804D-D47608E08258}" srcOrd="1" destOrd="0" parTransId="{3A8F67B1-A750-45BF-A83F-816848318B87}" sibTransId="{E881DB89-40D7-4131-8F54-92B54E2A9B61}"/>
    <dgm:cxn modelId="{D3E24015-B9D6-48A1-9F87-27DB84B8072E}" type="presOf" srcId="{0434B9BC-BCD1-4E1E-9167-BE6525F9EFF4}" destId="{EA64B170-8CE5-4940-A4D7-F9014496E609}" srcOrd="1" destOrd="0" presId="urn:microsoft.com/office/officeart/2005/8/layout/orgChart1"/>
    <dgm:cxn modelId="{08235015-234C-4685-A248-A0BF74EDDEBA}" type="presOf" srcId="{1632249D-7435-49FE-A2ED-F4718DC9AA05}" destId="{C99AE7BF-6EE5-41BC-8E92-02018928F7CD}" srcOrd="0" destOrd="0" presId="urn:microsoft.com/office/officeart/2005/8/layout/orgChart1"/>
    <dgm:cxn modelId="{70ECF51F-1A17-46CD-98FE-195781295CE6}" srcId="{30DD6BAE-7501-408B-957A-EF4821D9EFB5}" destId="{60218E90-1E6B-43F9-AFE6-AFF1BBDFFC5D}" srcOrd="1" destOrd="0" parTransId="{21E911EB-3DEF-4EC5-9D83-B41D90F0E6D2}" sibTransId="{749CB2A4-59F3-4205-B8EE-CA1BCE733B57}"/>
    <dgm:cxn modelId="{B33F6722-099C-4903-B1E7-45B8BE39B201}" type="presOf" srcId="{84A342CA-BF1F-4EE0-8389-ED144CEED1BD}" destId="{C319DA1E-4D33-4683-B638-5849B78950AC}" srcOrd="0" destOrd="0" presId="urn:microsoft.com/office/officeart/2005/8/layout/orgChart1"/>
    <dgm:cxn modelId="{3B38C026-C007-4006-84A1-1C2BDEA820A7}" type="presOf" srcId="{60218E90-1E6B-43F9-AFE6-AFF1BBDFFC5D}" destId="{6CC27118-DEFB-4DB5-97F6-226B5041EA59}" srcOrd="0" destOrd="0" presId="urn:microsoft.com/office/officeart/2005/8/layout/orgChart1"/>
    <dgm:cxn modelId="{18159629-ED99-4E60-93ED-900C02CCC414}" srcId="{D246D712-32CD-43B6-A3D0-4101231275A7}" destId="{8718A075-A045-4DF1-AE79-5EA314D7D385}" srcOrd="1" destOrd="0" parTransId="{F4F7ACA7-E6C5-4E15-8A50-362F819CDDAA}" sibTransId="{FCD85B2F-CE65-45A4-B2EE-F9AEA5DDFAD7}"/>
    <dgm:cxn modelId="{6EC5F02F-001F-4812-81EC-31C36B483DDE}" type="presOf" srcId="{412E3F83-ED19-488B-BBBC-BE018C9C50E2}" destId="{91B83DE3-C226-4740-8AC9-0DCB7EC115B3}" srcOrd="1" destOrd="0" presId="urn:microsoft.com/office/officeart/2005/8/layout/orgChart1"/>
    <dgm:cxn modelId="{BB4ECE30-8E19-4FCE-97F5-EF9CEA80A83A}" type="presOf" srcId="{346EB34D-5C06-426F-9764-9E2BAD05DDF7}" destId="{17416CBA-2B81-4359-9C25-D6C94A66D030}" srcOrd="1" destOrd="0" presId="urn:microsoft.com/office/officeart/2005/8/layout/orgChart1"/>
    <dgm:cxn modelId="{8CC8C140-E65C-4A66-B550-50001E159C26}" type="presOf" srcId="{783BF7AF-B9A5-4584-8668-8F66BDF3C1B9}" destId="{9F66DCCB-0261-459B-BEF5-EA0C8EF41709}" srcOrd="1" destOrd="0" presId="urn:microsoft.com/office/officeart/2005/8/layout/orgChart1"/>
    <dgm:cxn modelId="{41C7B15C-6976-413E-9EBF-EE6349716918}" type="presOf" srcId="{5FFA5408-ECC3-4DB4-B77A-11E120DF37DC}" destId="{4440D010-36DC-4AAF-954F-9E19DF07932D}" srcOrd="1" destOrd="0" presId="urn:microsoft.com/office/officeart/2005/8/layout/orgChart1"/>
    <dgm:cxn modelId="{2493B663-CDC9-4F72-A06A-384F94A13827}" type="presOf" srcId="{B9F710D4-412F-4FF9-AB74-5AED615A38AC}" destId="{7A48025E-CECD-446B-820D-FAEA8AFD9322}" srcOrd="1" destOrd="0" presId="urn:microsoft.com/office/officeart/2005/8/layout/orgChart1"/>
    <dgm:cxn modelId="{32000646-7813-42D0-A901-392D426AE370}" type="presOf" srcId="{EAA20A25-444C-401B-8359-C3839F97A0B0}" destId="{B66F42E7-69D2-400C-8D61-C0369C254BBC}" srcOrd="0" destOrd="0" presId="urn:microsoft.com/office/officeart/2005/8/layout/orgChart1"/>
    <dgm:cxn modelId="{E170DD4A-3E39-4AEA-AA83-832D16543635}" type="presOf" srcId="{1231F5BF-9250-42D9-9D8F-FD9A3ADFAAD6}" destId="{0442C5BC-516C-4CD5-A91E-2B7DE7249906}" srcOrd="0" destOrd="0" presId="urn:microsoft.com/office/officeart/2005/8/layout/orgChart1"/>
    <dgm:cxn modelId="{FD9EDF4A-6090-4FC3-AB58-17569FDF0E35}" type="presOf" srcId="{3A8F67B1-A750-45BF-A83F-816848318B87}" destId="{4FA90D34-70A2-4B14-8FE8-335782045870}" srcOrd="0" destOrd="0" presId="urn:microsoft.com/office/officeart/2005/8/layout/orgChart1"/>
    <dgm:cxn modelId="{8869624B-006C-42BE-A6D6-83DF4FFB00C4}" srcId="{60218E90-1E6B-43F9-AFE6-AFF1BBDFFC5D}" destId="{CCB32D2B-CB14-48A6-A7DF-7D1274A36EEB}" srcOrd="0" destOrd="0" parTransId="{2DE03273-8A89-41D7-ACDF-56EA6E1ACD10}" sibTransId="{3A926934-4357-4FA0-B1B9-6A1ECF483A25}"/>
    <dgm:cxn modelId="{5B37E06B-86ED-454C-A6E6-34B5AE9D3DEA}" type="presOf" srcId="{F8D86C11-2299-48C1-8DFD-FF2309AD618C}" destId="{54EF4D85-811F-4602-84F7-9F0EAFE53C1A}" srcOrd="0" destOrd="0" presId="urn:microsoft.com/office/officeart/2005/8/layout/orgChart1"/>
    <dgm:cxn modelId="{F6F13E6D-CE6F-450C-B37A-F135AFA9C189}" type="presOf" srcId="{982EB8C7-8F65-4D2E-A92C-D03CE214D395}" destId="{195CDC5D-A6AF-42FA-B465-78C14819AFB3}" srcOrd="0" destOrd="0" presId="urn:microsoft.com/office/officeart/2005/8/layout/orgChart1"/>
    <dgm:cxn modelId="{3A929C6D-E4FE-4EA7-B8D8-519C7468297D}" type="presOf" srcId="{F4F7ACA7-E6C5-4E15-8A50-362F819CDDAA}" destId="{FAAB8B18-9844-45F9-BF24-F37913D75D8B}" srcOrd="0" destOrd="0" presId="urn:microsoft.com/office/officeart/2005/8/layout/orgChart1"/>
    <dgm:cxn modelId="{6868CF58-F3E2-4446-8F9E-1956E0ADC9AE}" type="presOf" srcId="{7B74017D-730D-42EE-BCB5-885450C38C03}" destId="{27A79C65-7F89-4C7D-A6A4-4746715BC1E2}" srcOrd="1" destOrd="0" presId="urn:microsoft.com/office/officeart/2005/8/layout/orgChart1"/>
    <dgm:cxn modelId="{15DF2D7A-587F-4CA9-A61E-A7DE1992F81B}" type="presOf" srcId="{B9D86AE8-AD34-457B-B9E3-C90EABDD3CB1}" destId="{EAFCAE84-9C6F-47D0-819B-ED555F622FA4}" srcOrd="0" destOrd="0" presId="urn:microsoft.com/office/officeart/2005/8/layout/orgChart1"/>
    <dgm:cxn modelId="{4B4E817C-AAA2-42ED-A919-D33F78A15D4B}" type="presOf" srcId="{CCB32D2B-CB14-48A6-A7DF-7D1274A36EEB}" destId="{262E0728-6AC0-41C8-A04E-8AAE9DEE0D5B}" srcOrd="1" destOrd="0" presId="urn:microsoft.com/office/officeart/2005/8/layout/orgChart1"/>
    <dgm:cxn modelId="{9A73407D-3376-421C-9EC9-98AA61F22286}" type="presOf" srcId="{950E5017-361F-4F90-9E04-AFAA83DC8EAC}" destId="{D80FA2EB-FEDE-4C4D-80F9-930735C5A294}" srcOrd="0" destOrd="0" presId="urn:microsoft.com/office/officeart/2005/8/layout/orgChart1"/>
    <dgm:cxn modelId="{D5D0E87D-C270-4369-A02D-3E58140637F9}" srcId="{CCB32D2B-CB14-48A6-A7DF-7D1274A36EEB}" destId="{F8D86C11-2299-48C1-8DFD-FF2309AD618C}" srcOrd="2" destOrd="0" parTransId="{B9D86AE8-AD34-457B-B9E3-C90EABDD3CB1}" sibTransId="{0BEDEA23-EA69-4A0B-B5B8-689785C97E40}"/>
    <dgm:cxn modelId="{58549180-FAA5-4D88-B553-238495EC4FEF}" type="presOf" srcId="{F0BB8F7E-D0CD-4DE7-917A-2375124FF6A1}" destId="{59B70BC6-0489-4269-B478-8B9AE5EE432A}" srcOrd="0" destOrd="0" presId="urn:microsoft.com/office/officeart/2005/8/layout/orgChart1"/>
    <dgm:cxn modelId="{BC938785-C699-49CF-A92C-EA400D97F53B}" srcId="{BC73B00C-354B-4ADB-A462-D9E8A1C6223D}" destId="{783BF7AF-B9A5-4584-8668-8F66BDF3C1B9}" srcOrd="0" destOrd="0" parTransId="{F0BB8F7E-D0CD-4DE7-917A-2375124FF6A1}" sibTransId="{0A2DD144-9A3A-46F0-BB6A-9D4889715B1B}"/>
    <dgm:cxn modelId="{14E06A87-BF12-4B08-8A7C-66A935D8FEC7}" type="presOf" srcId="{8FC5CBF9-DC0D-4A50-90AF-54053D47C8F0}" destId="{F33F9B6F-9504-43FF-8904-E066283820D3}" srcOrd="0" destOrd="0" presId="urn:microsoft.com/office/officeart/2005/8/layout/orgChart1"/>
    <dgm:cxn modelId="{71E4AD8F-EDF9-48D0-8CA7-B395080D530F}" type="presOf" srcId="{F8D86C11-2299-48C1-8DFD-FF2309AD618C}" destId="{878BFC00-82DD-434E-9512-E746461B9B33}" srcOrd="1" destOrd="0" presId="urn:microsoft.com/office/officeart/2005/8/layout/orgChart1"/>
    <dgm:cxn modelId="{0E1A8D97-24CE-4F0F-A56A-FC72A8C7B3E6}" type="presOf" srcId="{DA4DC46A-70F0-494B-BA22-F6E0A594FF78}" destId="{0383A70E-DD6C-4A08-993B-717A74111A44}" srcOrd="0" destOrd="0" presId="urn:microsoft.com/office/officeart/2005/8/layout/orgChart1"/>
    <dgm:cxn modelId="{89951E98-9310-4AAC-815A-34DA3B0A379A}" srcId="{CCB32D2B-CB14-48A6-A7DF-7D1274A36EEB}" destId="{7B74017D-730D-42EE-BCB5-885450C38C03}" srcOrd="0" destOrd="0" parTransId="{1632249D-7435-49FE-A2ED-F4718DC9AA05}" sibTransId="{2DEBA8FC-8FD1-43EF-A43C-9CA3E1F81CBE}"/>
    <dgm:cxn modelId="{F2AA5BA2-8A1C-45C0-8FDB-CF0DCB95DEE0}" srcId="{CCB32D2B-CB14-48A6-A7DF-7D1274A36EEB}" destId="{BC73B00C-354B-4ADB-A462-D9E8A1C6223D}" srcOrd="1" destOrd="0" parTransId="{8FC5CBF9-DC0D-4A50-90AF-54053D47C8F0}" sibTransId="{145D09EB-71C3-47C5-920D-1985621C55E0}"/>
    <dgm:cxn modelId="{85D1CEA4-F860-4755-9395-E37A91D83656}" type="presOf" srcId="{7A1C7411-87CB-4FD5-9D06-D28F326D25DE}" destId="{A27A7C38-366C-4192-9076-054352D3DE82}" srcOrd="1" destOrd="0" presId="urn:microsoft.com/office/officeart/2005/8/layout/orgChart1"/>
    <dgm:cxn modelId="{6A1B28A6-D084-4DA3-B778-B226FEAA0924}" srcId="{7B74017D-730D-42EE-BCB5-885450C38C03}" destId="{7A1C7411-87CB-4FD5-9D06-D28F326D25DE}" srcOrd="0" destOrd="0" parTransId="{2F48BC9E-F412-41F1-A08E-159F49925D7E}" sibTransId="{FCFDC22E-BB15-465C-9C8D-1E1118162A9B}"/>
    <dgm:cxn modelId="{95EFFEA6-DC61-4475-A921-161EE23EF2C6}" type="presOf" srcId="{BB7FC7C9-B3A1-483A-842B-3845105B9478}" destId="{5A6E9078-4504-49FC-8BEB-269BAA2B8EDA}" srcOrd="0" destOrd="0" presId="urn:microsoft.com/office/officeart/2005/8/layout/orgChart1"/>
    <dgm:cxn modelId="{661F83AA-228D-4EDD-A4F4-128C89472C94}" type="presOf" srcId="{7B74017D-730D-42EE-BCB5-885450C38C03}" destId="{7848F45E-6410-4F0A-9272-420391952D60}" srcOrd="0" destOrd="0" presId="urn:microsoft.com/office/officeart/2005/8/layout/orgChart1"/>
    <dgm:cxn modelId="{7A02FAAC-A383-4607-ACE0-712C008FD949}" type="presOf" srcId="{8718A075-A045-4DF1-AE79-5EA314D7D385}" destId="{05B2D59E-1F22-41D2-8A70-237711F17256}" srcOrd="0" destOrd="0" presId="urn:microsoft.com/office/officeart/2005/8/layout/orgChart1"/>
    <dgm:cxn modelId="{BF5F31AF-AEAA-49B2-949A-8EBC4919E3A0}" type="presOf" srcId="{5FFA5408-ECC3-4DB4-B77A-11E120DF37DC}" destId="{0B63E7B7-2032-4921-A34F-4BE5A35DC615}" srcOrd="0" destOrd="0" presId="urn:microsoft.com/office/officeart/2005/8/layout/orgChart1"/>
    <dgm:cxn modelId="{11FCD7AF-D1FA-42D3-BF33-E9B00E1F3232}" type="presOf" srcId="{87D75564-A1B1-4BF4-B4C9-5A08CC37D176}" destId="{8551C085-24C0-4277-9F3A-9D0CA08BD9DE}" srcOrd="0" destOrd="0" presId="urn:microsoft.com/office/officeart/2005/8/layout/orgChart1"/>
    <dgm:cxn modelId="{3B05A1B0-C51F-477E-9375-6B673498C2B7}" srcId="{D246D712-32CD-43B6-A3D0-4101231275A7}" destId="{EAA20A25-444C-401B-8359-C3839F97A0B0}" srcOrd="0" destOrd="0" parTransId="{87D75564-A1B1-4BF4-B4C9-5A08CC37D176}" sibTransId="{512F9857-CDE6-4353-A1E7-37A9903F5B17}"/>
    <dgm:cxn modelId="{6599ABB1-4ACA-4452-B81A-0A5B07B80B03}" type="presOf" srcId="{346EB34D-5C06-426F-9764-9E2BAD05DDF7}" destId="{524DB44D-63EE-43A7-A18E-CF788D47340C}" srcOrd="0" destOrd="0" presId="urn:microsoft.com/office/officeart/2005/8/layout/orgChart1"/>
    <dgm:cxn modelId="{0FC815B3-6ADF-4808-84FD-4B069B6D9BB1}" type="presOf" srcId="{412E3F83-ED19-488B-BBBC-BE018C9C50E2}" destId="{73C46142-E1B4-4801-B8F2-467596F5DF2B}" srcOrd="0" destOrd="0" presId="urn:microsoft.com/office/officeart/2005/8/layout/orgChart1"/>
    <dgm:cxn modelId="{2D5516B5-3869-4554-9511-958AAB33D8DF}" type="presOf" srcId="{D246D712-32CD-43B6-A3D0-4101231275A7}" destId="{13535FEE-0133-4A9D-9C2E-44A095752E9F}" srcOrd="1" destOrd="0" presId="urn:microsoft.com/office/officeart/2005/8/layout/orgChart1"/>
    <dgm:cxn modelId="{6479C9B6-D933-45E3-8861-4CC223AD5BC9}" type="presOf" srcId="{CEC2D98E-564B-4DC2-804D-D47608E08258}" destId="{C80B4C33-B1E9-4438-B3FC-D2DC4CFB0394}" srcOrd="1" destOrd="0" presId="urn:microsoft.com/office/officeart/2005/8/layout/orgChart1"/>
    <dgm:cxn modelId="{756A33BC-2E3D-492F-9A17-A4EC758C50FA}" type="presOf" srcId="{5CB3B36D-4249-48FC-8F8C-10B447FB7930}" destId="{4E325200-0531-4EE2-9194-79182F6737BA}" srcOrd="0" destOrd="0" presId="urn:microsoft.com/office/officeart/2005/8/layout/orgChart1"/>
    <dgm:cxn modelId="{605165BD-85A4-4F0F-B2EA-599767B5176E}" srcId="{783BF7AF-B9A5-4584-8668-8F66BDF3C1B9}" destId="{D246D712-32CD-43B6-A3D0-4101231275A7}" srcOrd="2" destOrd="0" parTransId="{84A342CA-BF1F-4EE0-8389-ED144CEED1BD}" sibTransId="{A25F5868-85F1-47F5-9551-69396B3C3162}"/>
    <dgm:cxn modelId="{86B0D3CC-C82E-486A-AFF1-7997A254CA11}" srcId="{30DD6BAE-7501-408B-957A-EF4821D9EFB5}" destId="{950E5017-361F-4F90-9E04-AFAA83DC8EAC}" srcOrd="0" destOrd="0" parTransId="{C7562EBE-4F75-4FD0-AD98-F6C28BE788FC}" sibTransId="{5A5C03F3-6F42-460B-97B3-777235BC4D3A}"/>
    <dgm:cxn modelId="{5C83C3CE-995E-4545-B5DF-B152302778F1}" type="presOf" srcId="{2F48BC9E-F412-41F1-A08E-159F49925D7E}" destId="{C7B3088A-DFB0-4158-9D99-2EA186CEF348}" srcOrd="0" destOrd="0" presId="urn:microsoft.com/office/officeart/2005/8/layout/orgChart1"/>
    <dgm:cxn modelId="{B0CEC5CE-7D8E-4C20-90A6-B02DC2631C03}" type="presOf" srcId="{2DE03273-8A89-41D7-ACDF-56EA6E1ACD10}" destId="{893A4FEC-7608-4D34-B199-75EDF868F8A7}" srcOrd="0" destOrd="0" presId="urn:microsoft.com/office/officeart/2005/8/layout/orgChart1"/>
    <dgm:cxn modelId="{87E36CD3-E086-4890-AC30-7F61DE8DFD6A}" type="presOf" srcId="{950E5017-361F-4F90-9E04-AFAA83DC8EAC}" destId="{22AB58EC-52D9-49D7-9FBE-9F1378F444DD}" srcOrd="1" destOrd="0" presId="urn:microsoft.com/office/officeart/2005/8/layout/orgChart1"/>
    <dgm:cxn modelId="{898D77D3-F620-4361-8540-B8E20F5EFCF5}" type="presOf" srcId="{8718A075-A045-4DF1-AE79-5EA314D7D385}" destId="{2CFBFA1A-F627-4732-84B9-CA618B97727F}" srcOrd="1" destOrd="0" presId="urn:microsoft.com/office/officeart/2005/8/layout/orgChart1"/>
    <dgm:cxn modelId="{CD70ABD4-62AD-4DE3-9215-13E38A81BE80}" type="presOf" srcId="{EAA20A25-444C-401B-8359-C3839F97A0B0}" destId="{BC925B2B-302E-4ED7-8F3D-5A04A2C931F0}" srcOrd="1" destOrd="0" presId="urn:microsoft.com/office/officeart/2005/8/layout/orgChart1"/>
    <dgm:cxn modelId="{346BF1DA-B763-4939-A7A8-380D45AD9AA0}" srcId="{DA4DC46A-70F0-494B-BA22-F6E0A594FF78}" destId="{0434B9BC-BCD1-4E1E-9167-BE6525F9EFF4}" srcOrd="0" destOrd="0" parTransId="{BB7FC7C9-B3A1-483A-842B-3845105B9478}" sibTransId="{51E28C3A-AEBB-4D42-BC7C-EF10095AEF77}"/>
    <dgm:cxn modelId="{8E9E93DF-68E1-4FA2-BD5D-AC6F0B1F7F25}" type="presOf" srcId="{CCB32D2B-CB14-48A6-A7DF-7D1274A36EEB}" destId="{3555BFF9-24F5-4797-94E0-032E3563ED5A}" srcOrd="0" destOrd="0" presId="urn:microsoft.com/office/officeart/2005/8/layout/orgChart1"/>
    <dgm:cxn modelId="{B963ACDF-8ACF-4432-8A4C-B082C4B05D4E}" type="presOf" srcId="{BC73B00C-354B-4ADB-A462-D9E8A1C6223D}" destId="{DC8A148E-F926-4F70-A085-9A4C05C4523C}" srcOrd="0" destOrd="0" presId="urn:microsoft.com/office/officeart/2005/8/layout/orgChart1"/>
    <dgm:cxn modelId="{C59115E1-2371-4D82-B0C4-70A6506DEB48}" type="presOf" srcId="{BC73B00C-354B-4ADB-A462-D9E8A1C6223D}" destId="{B7FFF4B5-0A68-4C54-90EF-28B143E71482}" srcOrd="1" destOrd="0" presId="urn:microsoft.com/office/officeart/2005/8/layout/orgChart1"/>
    <dgm:cxn modelId="{23D369E5-9A19-41E5-ACF2-579403374F29}" type="presOf" srcId="{0434B9BC-BCD1-4E1E-9167-BE6525F9EFF4}" destId="{2E96B7AF-2BA9-4ADF-A3EC-34B0177143DB}" srcOrd="0" destOrd="0" presId="urn:microsoft.com/office/officeart/2005/8/layout/orgChart1"/>
    <dgm:cxn modelId="{73E45EE9-F572-409C-A495-8D348312EE7C}" srcId="{783BF7AF-B9A5-4584-8668-8F66BDF3C1B9}" destId="{DA4DC46A-70F0-494B-BA22-F6E0A594FF78}" srcOrd="0" destOrd="0" parTransId="{982EB8C7-8F65-4D2E-A92C-D03CE214D395}" sibTransId="{81501475-15E5-422D-97EF-A3E26CAFB1C7}"/>
    <dgm:cxn modelId="{4818AAE9-2A8B-4350-95D9-CB3EB5EA204E}" type="presOf" srcId="{B9F710D4-412F-4FF9-AB74-5AED615A38AC}" destId="{14222E3F-7ECD-49B7-9784-10C444C33F55}" srcOrd="0" destOrd="0" presId="urn:microsoft.com/office/officeart/2005/8/layout/orgChart1"/>
    <dgm:cxn modelId="{BA0227F1-1CC8-453E-8606-844539763AFA}" type="presOf" srcId="{829419C9-63A9-4287-8E25-DF2D53FEE739}" destId="{0923F61C-0C49-4EDC-A5A8-5FB78774509F}" srcOrd="0" destOrd="0" presId="urn:microsoft.com/office/officeart/2005/8/layout/orgChart1"/>
    <dgm:cxn modelId="{33B9FDF7-6D36-4B42-A7D3-F46D577A41D5}" type="presOf" srcId="{823381E9-248A-4B9E-900B-2F59FA274110}" destId="{95816E01-D1B3-49A2-88DB-7DF877943E2D}" srcOrd="0" destOrd="0" presId="urn:microsoft.com/office/officeart/2005/8/layout/orgChart1"/>
    <dgm:cxn modelId="{C6E8DFF8-AC7D-42B8-BDE8-4B92B912D256}" type="presOf" srcId="{30DD6BAE-7501-408B-957A-EF4821D9EFB5}" destId="{C0FE091C-7EC7-4C90-A86B-5A60F0288BB0}" srcOrd="0" destOrd="0" presId="urn:microsoft.com/office/officeart/2005/8/layout/orgChart1"/>
    <dgm:cxn modelId="{454A0FFF-6930-4816-9F55-9EE03B7DCAA2}" type="presOf" srcId="{783BF7AF-B9A5-4584-8668-8F66BDF3C1B9}" destId="{C831FA36-38C3-42B2-80C8-202B92676520}" srcOrd="0" destOrd="0" presId="urn:microsoft.com/office/officeart/2005/8/layout/orgChart1"/>
    <dgm:cxn modelId="{A66DD8F1-FD05-40FC-A543-547C67D20024}" type="presParOf" srcId="{C0FE091C-7EC7-4C90-A86B-5A60F0288BB0}" destId="{B5E521EA-FC4A-4424-9F55-9800D033600E}" srcOrd="0" destOrd="0" presId="urn:microsoft.com/office/officeart/2005/8/layout/orgChart1"/>
    <dgm:cxn modelId="{7A62C5DC-C8AF-492D-9A8D-0335D0F196A0}" type="presParOf" srcId="{B5E521EA-FC4A-4424-9F55-9800D033600E}" destId="{D7C727FF-0DD1-43A3-AB9A-8BF1D2ADFC32}" srcOrd="0" destOrd="0" presId="urn:microsoft.com/office/officeart/2005/8/layout/orgChart1"/>
    <dgm:cxn modelId="{B18150B3-2B69-4BC0-89C6-4F2B0E5C7F51}" type="presParOf" srcId="{D7C727FF-0DD1-43A3-AB9A-8BF1D2ADFC32}" destId="{D80FA2EB-FEDE-4C4D-80F9-930735C5A294}" srcOrd="0" destOrd="0" presId="urn:microsoft.com/office/officeart/2005/8/layout/orgChart1"/>
    <dgm:cxn modelId="{8C7F3DA6-E96B-4821-A996-23969D3EC239}" type="presParOf" srcId="{D7C727FF-0DD1-43A3-AB9A-8BF1D2ADFC32}" destId="{22AB58EC-52D9-49D7-9FBE-9F1378F444DD}" srcOrd="1" destOrd="0" presId="urn:microsoft.com/office/officeart/2005/8/layout/orgChart1"/>
    <dgm:cxn modelId="{36228719-BED3-4D4C-985B-D6996E9B0A38}" type="presParOf" srcId="{B5E521EA-FC4A-4424-9F55-9800D033600E}" destId="{C849C43C-4B6C-4147-AA2A-B4936B7FB4E2}" srcOrd="1" destOrd="0" presId="urn:microsoft.com/office/officeart/2005/8/layout/orgChart1"/>
    <dgm:cxn modelId="{2171A7A8-DEB2-4961-9673-D538EFFD4700}" type="presParOf" srcId="{B5E521EA-FC4A-4424-9F55-9800D033600E}" destId="{3178BED6-4CFD-46C7-AB3F-EDB335E6D585}" srcOrd="2" destOrd="0" presId="urn:microsoft.com/office/officeart/2005/8/layout/orgChart1"/>
    <dgm:cxn modelId="{BFEE2B31-C66A-4787-ACD7-C885C160975F}" type="presParOf" srcId="{C0FE091C-7EC7-4C90-A86B-5A60F0288BB0}" destId="{5D702A04-A553-4A95-9D65-D9B60C00FD70}" srcOrd="1" destOrd="0" presId="urn:microsoft.com/office/officeart/2005/8/layout/orgChart1"/>
    <dgm:cxn modelId="{63C54F6E-9B2E-4A8E-8B0C-CB3BD7E30D77}" type="presParOf" srcId="{5D702A04-A553-4A95-9D65-D9B60C00FD70}" destId="{853BC946-1684-447F-B43E-C7812C41F8C0}" srcOrd="0" destOrd="0" presId="urn:microsoft.com/office/officeart/2005/8/layout/orgChart1"/>
    <dgm:cxn modelId="{4EFFFFAB-7220-4909-B3B4-C15B30ACACD3}" type="presParOf" srcId="{853BC946-1684-447F-B43E-C7812C41F8C0}" destId="{6CC27118-DEFB-4DB5-97F6-226B5041EA59}" srcOrd="0" destOrd="0" presId="urn:microsoft.com/office/officeart/2005/8/layout/orgChart1"/>
    <dgm:cxn modelId="{BD28FD84-81EB-4E7E-A239-0F9EE830D76C}" type="presParOf" srcId="{853BC946-1684-447F-B43E-C7812C41F8C0}" destId="{10CCCD9E-5F40-4834-BD1A-9A645B1EB427}" srcOrd="1" destOrd="0" presId="urn:microsoft.com/office/officeart/2005/8/layout/orgChart1"/>
    <dgm:cxn modelId="{C5B70F24-B713-46C4-A604-A195D13B0E14}" type="presParOf" srcId="{5D702A04-A553-4A95-9D65-D9B60C00FD70}" destId="{35D027C9-1415-4F38-87D3-E9FACD02CC79}" srcOrd="1" destOrd="0" presId="urn:microsoft.com/office/officeart/2005/8/layout/orgChart1"/>
    <dgm:cxn modelId="{055A5BC8-3584-43DF-9339-B65E0E3DF942}" type="presParOf" srcId="{35D027C9-1415-4F38-87D3-E9FACD02CC79}" destId="{893A4FEC-7608-4D34-B199-75EDF868F8A7}" srcOrd="0" destOrd="0" presId="urn:microsoft.com/office/officeart/2005/8/layout/orgChart1"/>
    <dgm:cxn modelId="{3EA46E67-F696-40F4-99F2-02F5CDCE16A1}" type="presParOf" srcId="{35D027C9-1415-4F38-87D3-E9FACD02CC79}" destId="{C287D1B5-A749-4A1E-9F22-CA39874E9B41}" srcOrd="1" destOrd="0" presId="urn:microsoft.com/office/officeart/2005/8/layout/orgChart1"/>
    <dgm:cxn modelId="{814DFDCE-838D-4908-B3B8-C539407B4133}" type="presParOf" srcId="{C287D1B5-A749-4A1E-9F22-CA39874E9B41}" destId="{99269DE2-88E1-490E-8E48-86BBB3D33ED9}" srcOrd="0" destOrd="0" presId="urn:microsoft.com/office/officeart/2005/8/layout/orgChart1"/>
    <dgm:cxn modelId="{09624485-CCB1-4652-B148-78C832D4DE82}" type="presParOf" srcId="{99269DE2-88E1-490E-8E48-86BBB3D33ED9}" destId="{3555BFF9-24F5-4797-94E0-032E3563ED5A}" srcOrd="0" destOrd="0" presId="urn:microsoft.com/office/officeart/2005/8/layout/orgChart1"/>
    <dgm:cxn modelId="{D6C4A909-031F-4CFA-9205-00C9C000A05B}" type="presParOf" srcId="{99269DE2-88E1-490E-8E48-86BBB3D33ED9}" destId="{262E0728-6AC0-41C8-A04E-8AAE9DEE0D5B}" srcOrd="1" destOrd="0" presId="urn:microsoft.com/office/officeart/2005/8/layout/orgChart1"/>
    <dgm:cxn modelId="{F8C984E7-CFB0-4C41-A12E-04534864B3C0}" type="presParOf" srcId="{C287D1B5-A749-4A1E-9F22-CA39874E9B41}" destId="{C205EFB3-2767-439C-A4F4-AEC060BDCCF4}" srcOrd="1" destOrd="0" presId="urn:microsoft.com/office/officeart/2005/8/layout/orgChart1"/>
    <dgm:cxn modelId="{08FC94DC-6E10-45A8-A010-4946108B6AD2}" type="presParOf" srcId="{C205EFB3-2767-439C-A4F4-AEC060BDCCF4}" destId="{C99AE7BF-6EE5-41BC-8E92-02018928F7CD}" srcOrd="0" destOrd="0" presId="urn:microsoft.com/office/officeart/2005/8/layout/orgChart1"/>
    <dgm:cxn modelId="{131896D1-E0FB-4818-ADC9-CC455DF655CD}" type="presParOf" srcId="{C205EFB3-2767-439C-A4F4-AEC060BDCCF4}" destId="{B968676D-310F-4D59-A916-FD7D5BDD5383}" srcOrd="1" destOrd="0" presId="urn:microsoft.com/office/officeart/2005/8/layout/orgChart1"/>
    <dgm:cxn modelId="{9CDBB79A-DCA2-4793-9751-6A76F0961F43}" type="presParOf" srcId="{B968676D-310F-4D59-A916-FD7D5BDD5383}" destId="{B5449F55-BE17-4501-8117-2F61DC09863B}" srcOrd="0" destOrd="0" presId="urn:microsoft.com/office/officeart/2005/8/layout/orgChart1"/>
    <dgm:cxn modelId="{345FF7BA-7596-4BC1-A0FD-AB5D28F6A93D}" type="presParOf" srcId="{B5449F55-BE17-4501-8117-2F61DC09863B}" destId="{7848F45E-6410-4F0A-9272-420391952D60}" srcOrd="0" destOrd="0" presId="urn:microsoft.com/office/officeart/2005/8/layout/orgChart1"/>
    <dgm:cxn modelId="{47933A04-6286-4906-B1A2-02BADA8D5807}" type="presParOf" srcId="{B5449F55-BE17-4501-8117-2F61DC09863B}" destId="{27A79C65-7F89-4C7D-A6A4-4746715BC1E2}" srcOrd="1" destOrd="0" presId="urn:microsoft.com/office/officeart/2005/8/layout/orgChart1"/>
    <dgm:cxn modelId="{E8403A4B-A0E9-4A01-906B-A3976AFB3C15}" type="presParOf" srcId="{B968676D-310F-4D59-A916-FD7D5BDD5383}" destId="{10231143-FB88-4382-B509-0A20652301C0}" srcOrd="1" destOrd="0" presId="urn:microsoft.com/office/officeart/2005/8/layout/orgChart1"/>
    <dgm:cxn modelId="{A4D0AD3F-3E78-4D53-9E3C-4707AB0011E9}" type="presParOf" srcId="{10231143-FB88-4382-B509-0A20652301C0}" destId="{C7B3088A-DFB0-4158-9D99-2EA186CEF348}" srcOrd="0" destOrd="0" presId="urn:microsoft.com/office/officeart/2005/8/layout/orgChart1"/>
    <dgm:cxn modelId="{75069A17-0376-4B4F-B549-FC449B26021F}" type="presParOf" srcId="{10231143-FB88-4382-B509-0A20652301C0}" destId="{CE45E899-6401-4F59-BE94-5C35178582B1}" srcOrd="1" destOrd="0" presId="urn:microsoft.com/office/officeart/2005/8/layout/orgChart1"/>
    <dgm:cxn modelId="{C0A4DCC1-130D-4D14-B4AB-74C06595C9F6}" type="presParOf" srcId="{CE45E899-6401-4F59-BE94-5C35178582B1}" destId="{28EBABD5-FEA7-45D3-9E16-790D05B0FFF1}" srcOrd="0" destOrd="0" presId="urn:microsoft.com/office/officeart/2005/8/layout/orgChart1"/>
    <dgm:cxn modelId="{897BAD7E-068B-4E69-9D00-14DD6061E8E5}" type="presParOf" srcId="{28EBABD5-FEA7-45D3-9E16-790D05B0FFF1}" destId="{3E6631DD-759B-4F26-BA1A-90FDD2F1EEAA}" srcOrd="0" destOrd="0" presId="urn:microsoft.com/office/officeart/2005/8/layout/orgChart1"/>
    <dgm:cxn modelId="{3B506AC7-1447-4A99-9601-62C367045A50}" type="presParOf" srcId="{28EBABD5-FEA7-45D3-9E16-790D05B0FFF1}" destId="{A27A7C38-366C-4192-9076-054352D3DE82}" srcOrd="1" destOrd="0" presId="urn:microsoft.com/office/officeart/2005/8/layout/orgChart1"/>
    <dgm:cxn modelId="{1FED8084-0D14-40BE-AFC6-29068687C2EA}" type="presParOf" srcId="{CE45E899-6401-4F59-BE94-5C35178582B1}" destId="{6ACD77C2-3708-416E-AFE5-66C711054DDC}" srcOrd="1" destOrd="0" presId="urn:microsoft.com/office/officeart/2005/8/layout/orgChart1"/>
    <dgm:cxn modelId="{2EA9C2B4-2E59-4E2E-A9F7-204E324DE297}" type="presParOf" srcId="{CE45E899-6401-4F59-BE94-5C35178582B1}" destId="{6272940A-5F4B-41F9-B001-61383F1755DE}" srcOrd="2" destOrd="0" presId="urn:microsoft.com/office/officeart/2005/8/layout/orgChart1"/>
    <dgm:cxn modelId="{A8392205-2E6D-410E-924A-4242C0AACC33}" type="presParOf" srcId="{B968676D-310F-4D59-A916-FD7D5BDD5383}" destId="{4A187C35-99F2-4CE5-ABF6-B1672C8A6475}" srcOrd="2" destOrd="0" presId="urn:microsoft.com/office/officeart/2005/8/layout/orgChart1"/>
    <dgm:cxn modelId="{0B8F4A1C-CF97-4C40-87F4-11E1495BEED1}" type="presParOf" srcId="{C205EFB3-2767-439C-A4F4-AEC060BDCCF4}" destId="{F33F9B6F-9504-43FF-8904-E066283820D3}" srcOrd="2" destOrd="0" presId="urn:microsoft.com/office/officeart/2005/8/layout/orgChart1"/>
    <dgm:cxn modelId="{2179BD2E-08BE-456B-AF09-3C60857C7F4A}" type="presParOf" srcId="{C205EFB3-2767-439C-A4F4-AEC060BDCCF4}" destId="{D712BCEB-F46A-4701-B964-1FBFB6D5ED7A}" srcOrd="3" destOrd="0" presId="urn:microsoft.com/office/officeart/2005/8/layout/orgChart1"/>
    <dgm:cxn modelId="{381D8FA5-FA8C-4669-B804-EB53E0D2A17F}" type="presParOf" srcId="{D712BCEB-F46A-4701-B964-1FBFB6D5ED7A}" destId="{AD765D61-8EC0-4846-912D-646E22F298C3}" srcOrd="0" destOrd="0" presId="urn:microsoft.com/office/officeart/2005/8/layout/orgChart1"/>
    <dgm:cxn modelId="{83BC4D0F-82D9-4569-9700-9D3FDB88ED1E}" type="presParOf" srcId="{AD765D61-8EC0-4846-912D-646E22F298C3}" destId="{DC8A148E-F926-4F70-A085-9A4C05C4523C}" srcOrd="0" destOrd="0" presId="urn:microsoft.com/office/officeart/2005/8/layout/orgChart1"/>
    <dgm:cxn modelId="{AEA37329-F29C-44C8-B717-D5415F2141BA}" type="presParOf" srcId="{AD765D61-8EC0-4846-912D-646E22F298C3}" destId="{B7FFF4B5-0A68-4C54-90EF-28B143E71482}" srcOrd="1" destOrd="0" presId="urn:microsoft.com/office/officeart/2005/8/layout/orgChart1"/>
    <dgm:cxn modelId="{3C57E2B4-62D4-41BB-BFEB-5B1F998C0C0E}" type="presParOf" srcId="{D712BCEB-F46A-4701-B964-1FBFB6D5ED7A}" destId="{6DF9C518-2613-4CD8-90AD-F663C7DEC113}" srcOrd="1" destOrd="0" presId="urn:microsoft.com/office/officeart/2005/8/layout/orgChart1"/>
    <dgm:cxn modelId="{B86245A8-7343-4F20-A2C1-EF497A21A1AD}" type="presParOf" srcId="{6DF9C518-2613-4CD8-90AD-F663C7DEC113}" destId="{59B70BC6-0489-4269-B478-8B9AE5EE432A}" srcOrd="0" destOrd="0" presId="urn:microsoft.com/office/officeart/2005/8/layout/orgChart1"/>
    <dgm:cxn modelId="{64163CD4-C8C6-4F2D-B163-32FF3734626F}" type="presParOf" srcId="{6DF9C518-2613-4CD8-90AD-F663C7DEC113}" destId="{8EB7E407-6AF0-4A8E-8EB6-5BEB6A893578}" srcOrd="1" destOrd="0" presId="urn:microsoft.com/office/officeart/2005/8/layout/orgChart1"/>
    <dgm:cxn modelId="{85A8C903-C532-4BA1-8A7A-80DFA5771C6D}" type="presParOf" srcId="{8EB7E407-6AF0-4A8E-8EB6-5BEB6A893578}" destId="{3562052A-D497-435E-996B-CE286C94E548}" srcOrd="0" destOrd="0" presId="urn:microsoft.com/office/officeart/2005/8/layout/orgChart1"/>
    <dgm:cxn modelId="{F8BC9903-5537-467A-AA1F-A71C597382E7}" type="presParOf" srcId="{3562052A-D497-435E-996B-CE286C94E548}" destId="{C831FA36-38C3-42B2-80C8-202B92676520}" srcOrd="0" destOrd="0" presId="urn:microsoft.com/office/officeart/2005/8/layout/orgChart1"/>
    <dgm:cxn modelId="{470F2457-FDCD-4F4C-9D16-643A34B79E20}" type="presParOf" srcId="{3562052A-D497-435E-996B-CE286C94E548}" destId="{9F66DCCB-0261-459B-BEF5-EA0C8EF41709}" srcOrd="1" destOrd="0" presId="urn:microsoft.com/office/officeart/2005/8/layout/orgChart1"/>
    <dgm:cxn modelId="{EC9B35D6-F8B1-45D6-81F6-CD4830840892}" type="presParOf" srcId="{8EB7E407-6AF0-4A8E-8EB6-5BEB6A893578}" destId="{6D89FA81-223F-4AEC-A984-E0C9E9D8E334}" srcOrd="1" destOrd="0" presId="urn:microsoft.com/office/officeart/2005/8/layout/orgChart1"/>
    <dgm:cxn modelId="{59892C95-16E0-469C-8259-80E348F15B30}" type="presParOf" srcId="{6D89FA81-223F-4AEC-A984-E0C9E9D8E334}" destId="{195CDC5D-A6AF-42FA-B465-78C14819AFB3}" srcOrd="0" destOrd="0" presId="urn:microsoft.com/office/officeart/2005/8/layout/orgChart1"/>
    <dgm:cxn modelId="{E1747D65-65E6-4B8A-A852-1089BB6D86A8}" type="presParOf" srcId="{6D89FA81-223F-4AEC-A984-E0C9E9D8E334}" destId="{D86B06E4-EB77-41E4-90FF-763E344D91A5}" srcOrd="1" destOrd="0" presId="urn:microsoft.com/office/officeart/2005/8/layout/orgChart1"/>
    <dgm:cxn modelId="{758F7BB1-AD68-4F87-90E6-90147B825F49}" type="presParOf" srcId="{D86B06E4-EB77-41E4-90FF-763E344D91A5}" destId="{ABCD64F0-8046-4705-875A-02EDCF292875}" srcOrd="0" destOrd="0" presId="urn:microsoft.com/office/officeart/2005/8/layout/orgChart1"/>
    <dgm:cxn modelId="{79E9B81E-D87B-4857-8D48-836934B80F46}" type="presParOf" srcId="{ABCD64F0-8046-4705-875A-02EDCF292875}" destId="{0383A70E-DD6C-4A08-993B-717A74111A44}" srcOrd="0" destOrd="0" presId="urn:microsoft.com/office/officeart/2005/8/layout/orgChart1"/>
    <dgm:cxn modelId="{01CFA79C-159D-4735-9E29-CB4441854DAB}" type="presParOf" srcId="{ABCD64F0-8046-4705-875A-02EDCF292875}" destId="{C5511851-5B9E-4257-9D13-33BFADC877D9}" srcOrd="1" destOrd="0" presId="urn:microsoft.com/office/officeart/2005/8/layout/orgChart1"/>
    <dgm:cxn modelId="{C50E44A8-EFBC-4B39-9729-6065E66A4D70}" type="presParOf" srcId="{D86B06E4-EB77-41E4-90FF-763E344D91A5}" destId="{6D9BD984-D474-4CAD-BF4E-B84320285096}" srcOrd="1" destOrd="0" presId="urn:microsoft.com/office/officeart/2005/8/layout/orgChart1"/>
    <dgm:cxn modelId="{58BEA3AA-65FD-4D9F-B46F-3F719ADF427E}" type="presParOf" srcId="{6D9BD984-D474-4CAD-BF4E-B84320285096}" destId="{5A6E9078-4504-49FC-8BEB-269BAA2B8EDA}" srcOrd="0" destOrd="0" presId="urn:microsoft.com/office/officeart/2005/8/layout/orgChart1"/>
    <dgm:cxn modelId="{56D99F22-5DB4-4B4A-8E62-1FBA7182369C}" type="presParOf" srcId="{6D9BD984-D474-4CAD-BF4E-B84320285096}" destId="{C8C6C67D-38DB-4006-A243-55CB311B15F7}" srcOrd="1" destOrd="0" presId="urn:microsoft.com/office/officeart/2005/8/layout/orgChart1"/>
    <dgm:cxn modelId="{99D48F7B-1CB1-43E9-87DD-337BC8D022CE}" type="presParOf" srcId="{C8C6C67D-38DB-4006-A243-55CB311B15F7}" destId="{ED3F4543-A235-49DC-A183-2FB61C38C970}" srcOrd="0" destOrd="0" presId="urn:microsoft.com/office/officeart/2005/8/layout/orgChart1"/>
    <dgm:cxn modelId="{D5835FEB-66DF-4232-9375-F5EF1FEA60B4}" type="presParOf" srcId="{ED3F4543-A235-49DC-A183-2FB61C38C970}" destId="{2E96B7AF-2BA9-4ADF-A3EC-34B0177143DB}" srcOrd="0" destOrd="0" presId="urn:microsoft.com/office/officeart/2005/8/layout/orgChart1"/>
    <dgm:cxn modelId="{2F3FC7A9-9E20-4D6E-846F-37BDBEEED0ED}" type="presParOf" srcId="{ED3F4543-A235-49DC-A183-2FB61C38C970}" destId="{EA64B170-8CE5-4940-A4D7-F9014496E609}" srcOrd="1" destOrd="0" presId="urn:microsoft.com/office/officeart/2005/8/layout/orgChart1"/>
    <dgm:cxn modelId="{60210441-C9A6-460C-B105-CA60A2F29EB5}" type="presParOf" srcId="{C8C6C67D-38DB-4006-A243-55CB311B15F7}" destId="{6829265B-47A4-4CEC-B3FB-769BB14A5180}" srcOrd="1" destOrd="0" presId="urn:microsoft.com/office/officeart/2005/8/layout/orgChart1"/>
    <dgm:cxn modelId="{51EFF222-079B-4309-BF83-0F64CCEEF3F5}" type="presParOf" srcId="{C8C6C67D-38DB-4006-A243-55CB311B15F7}" destId="{E5DFAE33-A136-4FBD-8881-BC7800F0B6AA}" srcOrd="2" destOrd="0" presId="urn:microsoft.com/office/officeart/2005/8/layout/orgChart1"/>
    <dgm:cxn modelId="{6EC0BE3A-8CBF-4C98-B280-B7A8B57803D2}" type="presParOf" srcId="{6D9BD984-D474-4CAD-BF4E-B84320285096}" destId="{95816E01-D1B3-49A2-88DB-7DF877943E2D}" srcOrd="2" destOrd="0" presId="urn:microsoft.com/office/officeart/2005/8/layout/orgChart1"/>
    <dgm:cxn modelId="{E5F15D34-072C-40FE-9C94-473EF9D4D93C}" type="presParOf" srcId="{6D9BD984-D474-4CAD-BF4E-B84320285096}" destId="{410AEF02-7532-4D85-A90F-54097A2454FB}" srcOrd="3" destOrd="0" presId="urn:microsoft.com/office/officeart/2005/8/layout/orgChart1"/>
    <dgm:cxn modelId="{D2706CC2-6D18-494A-897C-0F7C5908B4E8}" type="presParOf" srcId="{410AEF02-7532-4D85-A90F-54097A2454FB}" destId="{9A950BB8-2449-4E23-B5F2-DC2CA104D05D}" srcOrd="0" destOrd="0" presId="urn:microsoft.com/office/officeart/2005/8/layout/orgChart1"/>
    <dgm:cxn modelId="{E867121D-C4FC-4C66-9612-81CAFB12B40F}" type="presParOf" srcId="{9A950BB8-2449-4E23-B5F2-DC2CA104D05D}" destId="{73C46142-E1B4-4801-B8F2-467596F5DF2B}" srcOrd="0" destOrd="0" presId="urn:microsoft.com/office/officeart/2005/8/layout/orgChart1"/>
    <dgm:cxn modelId="{AE9E7488-586A-49C5-B8E7-2FD0495A8416}" type="presParOf" srcId="{9A950BB8-2449-4E23-B5F2-DC2CA104D05D}" destId="{91B83DE3-C226-4740-8AC9-0DCB7EC115B3}" srcOrd="1" destOrd="0" presId="urn:microsoft.com/office/officeart/2005/8/layout/orgChart1"/>
    <dgm:cxn modelId="{A6AB04E1-8640-4DED-825B-F1B9D687B9F1}" type="presParOf" srcId="{410AEF02-7532-4D85-A90F-54097A2454FB}" destId="{2AFA6A8A-77BD-451D-9C97-15A568FE4A93}" srcOrd="1" destOrd="0" presId="urn:microsoft.com/office/officeart/2005/8/layout/orgChart1"/>
    <dgm:cxn modelId="{9EA905D1-1F7D-47C8-B3E8-D6EA019B523D}" type="presParOf" srcId="{410AEF02-7532-4D85-A90F-54097A2454FB}" destId="{A92486F1-7FD8-41B9-AC5F-63B12D0E9BED}" srcOrd="2" destOrd="0" presId="urn:microsoft.com/office/officeart/2005/8/layout/orgChart1"/>
    <dgm:cxn modelId="{AB7CFCFE-BDA5-4390-A3A5-EABAFDC58695}" type="presParOf" srcId="{D86B06E4-EB77-41E4-90FF-763E344D91A5}" destId="{C3A8F374-31D9-4056-9A7A-15F1FAD4BEA4}" srcOrd="2" destOrd="0" presId="urn:microsoft.com/office/officeart/2005/8/layout/orgChart1"/>
    <dgm:cxn modelId="{DAF39093-8C7E-45A8-8C20-483C295419D1}" type="presParOf" srcId="{6D89FA81-223F-4AEC-A984-E0C9E9D8E334}" destId="{4E325200-0531-4EE2-9194-79182F6737BA}" srcOrd="2" destOrd="0" presId="urn:microsoft.com/office/officeart/2005/8/layout/orgChart1"/>
    <dgm:cxn modelId="{5AC1FB49-7FD5-4826-85D7-8AADA643F150}" type="presParOf" srcId="{6D89FA81-223F-4AEC-A984-E0C9E9D8E334}" destId="{1B2B6ECA-86A0-4AF5-8A11-0FEA8E570F69}" srcOrd="3" destOrd="0" presId="urn:microsoft.com/office/officeart/2005/8/layout/orgChart1"/>
    <dgm:cxn modelId="{B558738A-27ED-4EDE-B2A1-5185F58768DA}" type="presParOf" srcId="{1B2B6ECA-86A0-4AF5-8A11-0FEA8E570F69}" destId="{76760B7F-0D8B-46B7-8DDA-37F932D2B229}" srcOrd="0" destOrd="0" presId="urn:microsoft.com/office/officeart/2005/8/layout/orgChart1"/>
    <dgm:cxn modelId="{01536401-8259-4679-9901-8A5324B0FDCE}" type="presParOf" srcId="{76760B7F-0D8B-46B7-8DDA-37F932D2B229}" destId="{14222E3F-7ECD-49B7-9784-10C444C33F55}" srcOrd="0" destOrd="0" presId="urn:microsoft.com/office/officeart/2005/8/layout/orgChart1"/>
    <dgm:cxn modelId="{7FEE7E59-C8F8-45A9-8B0F-982D68FC90F6}" type="presParOf" srcId="{76760B7F-0D8B-46B7-8DDA-37F932D2B229}" destId="{7A48025E-CECD-446B-820D-FAEA8AFD9322}" srcOrd="1" destOrd="0" presId="urn:microsoft.com/office/officeart/2005/8/layout/orgChart1"/>
    <dgm:cxn modelId="{B7193B21-4CE9-4E4B-A4B1-C1A8923F7087}" type="presParOf" srcId="{1B2B6ECA-86A0-4AF5-8A11-0FEA8E570F69}" destId="{E36AF5BB-E2AB-44C0-919B-C5194F9E0AF8}" srcOrd="1" destOrd="0" presId="urn:microsoft.com/office/officeart/2005/8/layout/orgChart1"/>
    <dgm:cxn modelId="{429D56EE-AE5A-4619-ACF7-54E834760A9C}" type="presParOf" srcId="{1B2B6ECA-86A0-4AF5-8A11-0FEA8E570F69}" destId="{D61019E7-7A30-4D4D-9E8D-C1792D0211F7}" srcOrd="2" destOrd="0" presId="urn:microsoft.com/office/officeart/2005/8/layout/orgChart1"/>
    <dgm:cxn modelId="{0D64F86E-714C-45B6-8854-C308CBA44340}" type="presParOf" srcId="{6D89FA81-223F-4AEC-A984-E0C9E9D8E334}" destId="{C319DA1E-4D33-4683-B638-5849B78950AC}" srcOrd="4" destOrd="0" presId="urn:microsoft.com/office/officeart/2005/8/layout/orgChart1"/>
    <dgm:cxn modelId="{BC487C90-8B52-4DBC-A32F-E54C26A3BBDE}" type="presParOf" srcId="{6D89FA81-223F-4AEC-A984-E0C9E9D8E334}" destId="{4910A2B7-49DF-41BA-B481-5AB6EA1C6D0F}" srcOrd="5" destOrd="0" presId="urn:microsoft.com/office/officeart/2005/8/layout/orgChart1"/>
    <dgm:cxn modelId="{D4EDEBF1-7D7F-4030-A18F-58B7A67C0ABB}" type="presParOf" srcId="{4910A2B7-49DF-41BA-B481-5AB6EA1C6D0F}" destId="{97D1B499-BFED-48D4-A8AA-1E6184FE819E}" srcOrd="0" destOrd="0" presId="urn:microsoft.com/office/officeart/2005/8/layout/orgChart1"/>
    <dgm:cxn modelId="{C3E0DBBE-0E57-4E95-AFB1-AED04468206F}" type="presParOf" srcId="{97D1B499-BFED-48D4-A8AA-1E6184FE819E}" destId="{0D4E7881-C210-4BDE-89E2-68DB77F1E735}" srcOrd="0" destOrd="0" presId="urn:microsoft.com/office/officeart/2005/8/layout/orgChart1"/>
    <dgm:cxn modelId="{0179DB1D-B4EF-48B1-A3AB-05EA20AF992F}" type="presParOf" srcId="{97D1B499-BFED-48D4-A8AA-1E6184FE819E}" destId="{13535FEE-0133-4A9D-9C2E-44A095752E9F}" srcOrd="1" destOrd="0" presId="urn:microsoft.com/office/officeart/2005/8/layout/orgChart1"/>
    <dgm:cxn modelId="{D1D22824-274B-478D-93B4-E7E9863AD916}" type="presParOf" srcId="{4910A2B7-49DF-41BA-B481-5AB6EA1C6D0F}" destId="{F72030C4-0A10-4F82-9A3A-A6284D38B6B7}" srcOrd="1" destOrd="0" presId="urn:microsoft.com/office/officeart/2005/8/layout/orgChart1"/>
    <dgm:cxn modelId="{28915744-3828-4065-BD0F-A1B22150B86F}" type="presParOf" srcId="{F72030C4-0A10-4F82-9A3A-A6284D38B6B7}" destId="{8551C085-24C0-4277-9F3A-9D0CA08BD9DE}" srcOrd="0" destOrd="0" presId="urn:microsoft.com/office/officeart/2005/8/layout/orgChart1"/>
    <dgm:cxn modelId="{AEFCFD0C-E57C-490D-B0BF-45FDE18CB635}" type="presParOf" srcId="{F72030C4-0A10-4F82-9A3A-A6284D38B6B7}" destId="{A080BFDE-CB7D-4AC7-A07D-EE921ACD5E08}" srcOrd="1" destOrd="0" presId="urn:microsoft.com/office/officeart/2005/8/layout/orgChart1"/>
    <dgm:cxn modelId="{F42742BF-DEC2-4FD2-A587-98A1A0D34428}" type="presParOf" srcId="{A080BFDE-CB7D-4AC7-A07D-EE921ACD5E08}" destId="{9C7AFEE0-F549-415C-A948-32B33B9E22B5}" srcOrd="0" destOrd="0" presId="urn:microsoft.com/office/officeart/2005/8/layout/orgChart1"/>
    <dgm:cxn modelId="{18167470-44EF-47EF-9E09-50F28BA84362}" type="presParOf" srcId="{9C7AFEE0-F549-415C-A948-32B33B9E22B5}" destId="{B66F42E7-69D2-400C-8D61-C0369C254BBC}" srcOrd="0" destOrd="0" presId="urn:microsoft.com/office/officeart/2005/8/layout/orgChart1"/>
    <dgm:cxn modelId="{03A483AD-7105-454D-8A3D-E4D1C6FE1F32}" type="presParOf" srcId="{9C7AFEE0-F549-415C-A948-32B33B9E22B5}" destId="{BC925B2B-302E-4ED7-8F3D-5A04A2C931F0}" srcOrd="1" destOrd="0" presId="urn:microsoft.com/office/officeart/2005/8/layout/orgChart1"/>
    <dgm:cxn modelId="{BC689722-CBD4-4DB4-B665-AB9AE52D9841}" type="presParOf" srcId="{A080BFDE-CB7D-4AC7-A07D-EE921ACD5E08}" destId="{E2764A99-71CD-4AEB-9DAD-765325377215}" srcOrd="1" destOrd="0" presId="urn:microsoft.com/office/officeart/2005/8/layout/orgChart1"/>
    <dgm:cxn modelId="{4B8E45F9-2D3B-4130-8B11-B93B3A6B0C2C}" type="presParOf" srcId="{E2764A99-71CD-4AEB-9DAD-765325377215}" destId="{0923F61C-0C49-4EDC-A5A8-5FB78774509F}" srcOrd="0" destOrd="0" presId="urn:microsoft.com/office/officeart/2005/8/layout/orgChart1"/>
    <dgm:cxn modelId="{EA61FC82-D722-41C7-8B8E-B7D262A0D097}" type="presParOf" srcId="{E2764A99-71CD-4AEB-9DAD-765325377215}" destId="{8E62F0A6-DEE5-47FD-90A0-5AA4FF92217E}" srcOrd="1" destOrd="0" presId="urn:microsoft.com/office/officeart/2005/8/layout/orgChart1"/>
    <dgm:cxn modelId="{4344A67F-04E6-46A6-82A8-734378EA0460}" type="presParOf" srcId="{8E62F0A6-DEE5-47FD-90A0-5AA4FF92217E}" destId="{58AE36BF-72D1-4AAE-BE02-68E277449B06}" srcOrd="0" destOrd="0" presId="urn:microsoft.com/office/officeart/2005/8/layout/orgChart1"/>
    <dgm:cxn modelId="{FC9C6638-19D0-4C05-AF43-95F58DE25DF1}" type="presParOf" srcId="{58AE36BF-72D1-4AAE-BE02-68E277449B06}" destId="{0B63E7B7-2032-4921-A34F-4BE5A35DC615}" srcOrd="0" destOrd="0" presId="urn:microsoft.com/office/officeart/2005/8/layout/orgChart1"/>
    <dgm:cxn modelId="{F91BD150-8FFB-41EB-A1D3-19EC5940FC36}" type="presParOf" srcId="{58AE36BF-72D1-4AAE-BE02-68E277449B06}" destId="{4440D010-36DC-4AAF-954F-9E19DF07932D}" srcOrd="1" destOrd="0" presId="urn:microsoft.com/office/officeart/2005/8/layout/orgChart1"/>
    <dgm:cxn modelId="{060B5E2A-4E02-48F2-9B39-A3172A638BFD}" type="presParOf" srcId="{8E62F0A6-DEE5-47FD-90A0-5AA4FF92217E}" destId="{88004B01-B374-476D-89C7-506D30F5B102}" srcOrd="1" destOrd="0" presId="urn:microsoft.com/office/officeart/2005/8/layout/orgChart1"/>
    <dgm:cxn modelId="{1C0029BF-04FF-472B-9AFE-7610A5B71BE8}" type="presParOf" srcId="{8E62F0A6-DEE5-47FD-90A0-5AA4FF92217E}" destId="{FAD388C8-742E-42D6-BD47-02C3058A8FA1}" srcOrd="2" destOrd="0" presId="urn:microsoft.com/office/officeart/2005/8/layout/orgChart1"/>
    <dgm:cxn modelId="{844504E6-182F-4939-B74B-ED8489C30D86}" type="presParOf" srcId="{E2764A99-71CD-4AEB-9DAD-765325377215}" destId="{4FA90D34-70A2-4B14-8FE8-335782045870}" srcOrd="2" destOrd="0" presId="urn:microsoft.com/office/officeart/2005/8/layout/orgChart1"/>
    <dgm:cxn modelId="{D8E035E8-5AFF-4A9C-A67E-AFF553CDD178}" type="presParOf" srcId="{E2764A99-71CD-4AEB-9DAD-765325377215}" destId="{EE967208-D1B0-49F1-891E-3FC72F594980}" srcOrd="3" destOrd="0" presId="urn:microsoft.com/office/officeart/2005/8/layout/orgChart1"/>
    <dgm:cxn modelId="{8C4CF89C-0C4C-4A3D-BEE4-82508C48BEFA}" type="presParOf" srcId="{EE967208-D1B0-49F1-891E-3FC72F594980}" destId="{01A68B5E-8213-41FF-AE5B-A02497E66858}" srcOrd="0" destOrd="0" presId="urn:microsoft.com/office/officeart/2005/8/layout/orgChart1"/>
    <dgm:cxn modelId="{CDEB7686-B6B5-43EA-9FB4-AD2A11C9CEA9}" type="presParOf" srcId="{01A68B5E-8213-41FF-AE5B-A02497E66858}" destId="{9DF14DFA-2EAB-4C42-B598-9A4E351C4199}" srcOrd="0" destOrd="0" presId="urn:microsoft.com/office/officeart/2005/8/layout/orgChart1"/>
    <dgm:cxn modelId="{6D190890-E5C1-4455-91B1-A4B8D41E41B2}" type="presParOf" srcId="{01A68B5E-8213-41FF-AE5B-A02497E66858}" destId="{C80B4C33-B1E9-4438-B3FC-D2DC4CFB0394}" srcOrd="1" destOrd="0" presId="urn:microsoft.com/office/officeart/2005/8/layout/orgChart1"/>
    <dgm:cxn modelId="{D8E838EC-490A-45E9-A246-3A7DB1EC8622}" type="presParOf" srcId="{EE967208-D1B0-49F1-891E-3FC72F594980}" destId="{E24DA6C0-18D8-4749-8E4F-95CB94C5E478}" srcOrd="1" destOrd="0" presId="urn:microsoft.com/office/officeart/2005/8/layout/orgChart1"/>
    <dgm:cxn modelId="{EF9D3C37-6B72-477E-8A81-1951F7B85D95}" type="presParOf" srcId="{EE967208-D1B0-49F1-891E-3FC72F594980}" destId="{FC057C9E-BDA0-4B97-83F4-99BB9F505744}" srcOrd="2" destOrd="0" presId="urn:microsoft.com/office/officeart/2005/8/layout/orgChart1"/>
    <dgm:cxn modelId="{6A50FF5A-58D0-439D-91D8-611E5C1794D5}" type="presParOf" srcId="{A080BFDE-CB7D-4AC7-A07D-EE921ACD5E08}" destId="{3FD97F75-464C-4101-8389-166356BCCAD9}" srcOrd="2" destOrd="0" presId="urn:microsoft.com/office/officeart/2005/8/layout/orgChart1"/>
    <dgm:cxn modelId="{677B6019-C28D-4138-BCF1-63ACE4D20AD2}" type="presParOf" srcId="{F72030C4-0A10-4F82-9A3A-A6284D38B6B7}" destId="{FAAB8B18-9844-45F9-BF24-F37913D75D8B}" srcOrd="2" destOrd="0" presId="urn:microsoft.com/office/officeart/2005/8/layout/orgChart1"/>
    <dgm:cxn modelId="{BD439B2D-7129-4039-A0C3-BDA7A2598989}" type="presParOf" srcId="{F72030C4-0A10-4F82-9A3A-A6284D38B6B7}" destId="{DC8172B1-A848-405B-8C93-3226CDB19491}" srcOrd="3" destOrd="0" presId="urn:microsoft.com/office/officeart/2005/8/layout/orgChart1"/>
    <dgm:cxn modelId="{7AEFEB64-51D6-4A26-A7CA-67E4FD9837EA}" type="presParOf" srcId="{DC8172B1-A848-405B-8C93-3226CDB19491}" destId="{7B4C70B4-CE25-4373-9545-99C61140CF2A}" srcOrd="0" destOrd="0" presId="urn:microsoft.com/office/officeart/2005/8/layout/orgChart1"/>
    <dgm:cxn modelId="{B9E68650-8E7F-4AB1-B739-33302646D7EC}" type="presParOf" srcId="{7B4C70B4-CE25-4373-9545-99C61140CF2A}" destId="{05B2D59E-1F22-41D2-8A70-237711F17256}" srcOrd="0" destOrd="0" presId="urn:microsoft.com/office/officeart/2005/8/layout/orgChart1"/>
    <dgm:cxn modelId="{89D69B62-4D5A-46C4-BCA5-36C7B9F3D783}" type="presParOf" srcId="{7B4C70B4-CE25-4373-9545-99C61140CF2A}" destId="{2CFBFA1A-F627-4732-84B9-CA618B97727F}" srcOrd="1" destOrd="0" presId="urn:microsoft.com/office/officeart/2005/8/layout/orgChart1"/>
    <dgm:cxn modelId="{966F1976-8A30-49E9-8B5A-6F81DB0B7FC2}" type="presParOf" srcId="{DC8172B1-A848-405B-8C93-3226CDB19491}" destId="{F52FC8E9-4017-4231-9A10-A22C6983F1A6}" srcOrd="1" destOrd="0" presId="urn:microsoft.com/office/officeart/2005/8/layout/orgChart1"/>
    <dgm:cxn modelId="{F27B47D8-80A1-4674-B4B6-4E4A8C732723}" type="presParOf" srcId="{DC8172B1-A848-405B-8C93-3226CDB19491}" destId="{CE76C1F8-3561-40ED-859B-57507FA0E941}" srcOrd="2" destOrd="0" presId="urn:microsoft.com/office/officeart/2005/8/layout/orgChart1"/>
    <dgm:cxn modelId="{307D971A-1637-4C33-8A0E-7FB79F17C4AD}" type="presParOf" srcId="{4910A2B7-49DF-41BA-B481-5AB6EA1C6D0F}" destId="{40309686-7497-434F-973C-9E9D5AAD654B}" srcOrd="2" destOrd="0" presId="urn:microsoft.com/office/officeart/2005/8/layout/orgChart1"/>
    <dgm:cxn modelId="{9FA13FF1-E811-484E-9F03-AA48C7D4E72D}" type="presParOf" srcId="{8EB7E407-6AF0-4A8E-8EB6-5BEB6A893578}" destId="{CF2969F6-207C-4001-A8C3-5169A43CC3BA}" srcOrd="2" destOrd="0" presId="urn:microsoft.com/office/officeart/2005/8/layout/orgChart1"/>
    <dgm:cxn modelId="{DDC905F2-131F-4E0B-9027-F34D77E49AAC}" type="presParOf" srcId="{D712BCEB-F46A-4701-B964-1FBFB6D5ED7A}" destId="{18CA1D2C-CE44-46EB-BCEB-0D3C12CA82EA}" srcOrd="2" destOrd="0" presId="urn:microsoft.com/office/officeart/2005/8/layout/orgChart1"/>
    <dgm:cxn modelId="{5E3FFE97-9427-4A58-9796-1C0C4587D03A}" type="presParOf" srcId="{C205EFB3-2767-439C-A4F4-AEC060BDCCF4}" destId="{EAFCAE84-9C6F-47D0-819B-ED555F622FA4}" srcOrd="4" destOrd="0" presId="urn:microsoft.com/office/officeart/2005/8/layout/orgChart1"/>
    <dgm:cxn modelId="{74ABBD63-C9C1-4986-B314-028C79BAEB86}" type="presParOf" srcId="{C205EFB3-2767-439C-A4F4-AEC060BDCCF4}" destId="{8A40ECCC-D81E-4E19-83FD-0777F133939C}" srcOrd="5" destOrd="0" presId="urn:microsoft.com/office/officeart/2005/8/layout/orgChart1"/>
    <dgm:cxn modelId="{6F8B9180-FB29-40CD-8912-42663830BB1C}" type="presParOf" srcId="{8A40ECCC-D81E-4E19-83FD-0777F133939C}" destId="{79EF8CB4-73DF-4B10-8ED7-B0E160B36856}" srcOrd="0" destOrd="0" presId="urn:microsoft.com/office/officeart/2005/8/layout/orgChart1"/>
    <dgm:cxn modelId="{87098FA9-FDDF-4210-BF04-1EB3E6674C82}" type="presParOf" srcId="{79EF8CB4-73DF-4B10-8ED7-B0E160B36856}" destId="{54EF4D85-811F-4602-84F7-9F0EAFE53C1A}" srcOrd="0" destOrd="0" presId="urn:microsoft.com/office/officeart/2005/8/layout/orgChart1"/>
    <dgm:cxn modelId="{1C59C276-290B-4D14-A107-58154D181C37}" type="presParOf" srcId="{79EF8CB4-73DF-4B10-8ED7-B0E160B36856}" destId="{878BFC00-82DD-434E-9512-E746461B9B33}" srcOrd="1" destOrd="0" presId="urn:microsoft.com/office/officeart/2005/8/layout/orgChart1"/>
    <dgm:cxn modelId="{BCEEDACC-0FA9-4D7E-8DFC-6CFD81796073}" type="presParOf" srcId="{8A40ECCC-D81E-4E19-83FD-0777F133939C}" destId="{8346785A-9B75-436D-948C-C662AA3EB1DC}" srcOrd="1" destOrd="0" presId="urn:microsoft.com/office/officeart/2005/8/layout/orgChart1"/>
    <dgm:cxn modelId="{0C345631-A60C-4117-9BE1-B04EB6AA6064}" type="presParOf" srcId="{8346785A-9B75-436D-948C-C662AA3EB1DC}" destId="{0442C5BC-516C-4CD5-A91E-2B7DE7249906}" srcOrd="0" destOrd="0" presId="urn:microsoft.com/office/officeart/2005/8/layout/orgChart1"/>
    <dgm:cxn modelId="{7F07D089-4080-4732-A3F2-6D9D1D14E32A}" type="presParOf" srcId="{8346785A-9B75-436D-948C-C662AA3EB1DC}" destId="{92464B43-4183-4326-8578-C3D653CA7E04}" srcOrd="1" destOrd="0" presId="urn:microsoft.com/office/officeart/2005/8/layout/orgChart1"/>
    <dgm:cxn modelId="{2AEAF1E8-89BE-44B1-881E-EAB722C8F722}" type="presParOf" srcId="{92464B43-4183-4326-8578-C3D653CA7E04}" destId="{2B0CF3FA-8973-4C78-85A7-3582910E333C}" srcOrd="0" destOrd="0" presId="urn:microsoft.com/office/officeart/2005/8/layout/orgChart1"/>
    <dgm:cxn modelId="{350C3289-D6CB-4C3B-8F07-40EF16C95033}" type="presParOf" srcId="{2B0CF3FA-8973-4C78-85A7-3582910E333C}" destId="{524DB44D-63EE-43A7-A18E-CF788D47340C}" srcOrd="0" destOrd="0" presId="urn:microsoft.com/office/officeart/2005/8/layout/orgChart1"/>
    <dgm:cxn modelId="{C1B58290-935C-48A1-AAE2-692C41056005}" type="presParOf" srcId="{2B0CF3FA-8973-4C78-85A7-3582910E333C}" destId="{17416CBA-2B81-4359-9C25-D6C94A66D030}" srcOrd="1" destOrd="0" presId="urn:microsoft.com/office/officeart/2005/8/layout/orgChart1"/>
    <dgm:cxn modelId="{2DFF40D1-AE4D-421D-A289-3F0F77C1143B}" type="presParOf" srcId="{92464B43-4183-4326-8578-C3D653CA7E04}" destId="{F0418FF0-4B60-42DD-A6AE-2626BF7C6FFB}" srcOrd="1" destOrd="0" presId="urn:microsoft.com/office/officeart/2005/8/layout/orgChart1"/>
    <dgm:cxn modelId="{91834E6F-9F29-41C4-B2FA-2F01DD820E9C}" type="presParOf" srcId="{92464B43-4183-4326-8578-C3D653CA7E04}" destId="{88819F0E-3D85-4AC7-9947-FC9698F08D6B}" srcOrd="2" destOrd="0" presId="urn:microsoft.com/office/officeart/2005/8/layout/orgChart1"/>
    <dgm:cxn modelId="{BDEAE69C-ACBF-4788-8DCB-EB3F9029F03D}" type="presParOf" srcId="{8A40ECCC-D81E-4E19-83FD-0777F133939C}" destId="{64E2B81D-F88A-44EF-A7B0-A3D6DDE7796B}" srcOrd="2" destOrd="0" presId="urn:microsoft.com/office/officeart/2005/8/layout/orgChart1"/>
    <dgm:cxn modelId="{32A1AAEE-83EC-4D5A-A513-1C8BF385862E}" type="presParOf" srcId="{C287D1B5-A749-4A1E-9F22-CA39874E9B41}" destId="{9F9D8662-F680-4162-923D-60991269C70F}" srcOrd="2" destOrd="0" presId="urn:microsoft.com/office/officeart/2005/8/layout/orgChart1"/>
    <dgm:cxn modelId="{D593FCF9-BB28-48CB-B3AA-7385FA963BFF}" type="presParOf" srcId="{5D702A04-A553-4A95-9D65-D9B60C00FD70}" destId="{03A29A90-A64E-4ED2-AB75-ACBB3899FC5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2C5BC-516C-4CD5-A91E-2B7DE7249906}">
      <dsp:nvSpPr>
        <dsp:cNvPr id="0" name=""/>
        <dsp:cNvSpPr/>
      </dsp:nvSpPr>
      <dsp:spPr>
        <a:xfrm>
          <a:off x="4080182" y="2412917"/>
          <a:ext cx="188088" cy="576803"/>
        </a:xfrm>
        <a:custGeom>
          <a:avLst/>
          <a:gdLst/>
          <a:ahLst/>
          <a:cxnLst/>
          <a:rect l="0" t="0" r="0" b="0"/>
          <a:pathLst>
            <a:path>
              <a:moveTo>
                <a:pt x="0" y="0"/>
              </a:moveTo>
              <a:lnTo>
                <a:pt x="0" y="576803"/>
              </a:lnTo>
              <a:lnTo>
                <a:pt x="188088" y="576803"/>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FCAE84-9C6F-47D0-819B-ED555F622FA4}">
      <dsp:nvSpPr>
        <dsp:cNvPr id="0" name=""/>
        <dsp:cNvSpPr/>
      </dsp:nvSpPr>
      <dsp:spPr>
        <a:xfrm>
          <a:off x="2907766" y="1522633"/>
          <a:ext cx="1673983" cy="263323"/>
        </a:xfrm>
        <a:custGeom>
          <a:avLst/>
          <a:gdLst/>
          <a:ahLst/>
          <a:cxnLst/>
          <a:rect l="0" t="0" r="0" b="0"/>
          <a:pathLst>
            <a:path>
              <a:moveTo>
                <a:pt x="0" y="0"/>
              </a:moveTo>
              <a:lnTo>
                <a:pt x="0" y="131661"/>
              </a:lnTo>
              <a:lnTo>
                <a:pt x="1673983" y="131661"/>
              </a:lnTo>
              <a:lnTo>
                <a:pt x="1673983" y="263323"/>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AB8B18-9844-45F9-BF24-F37913D75D8B}">
      <dsp:nvSpPr>
        <dsp:cNvPr id="0" name=""/>
        <dsp:cNvSpPr/>
      </dsp:nvSpPr>
      <dsp:spPr>
        <a:xfrm>
          <a:off x="4581750" y="4193484"/>
          <a:ext cx="758621" cy="263323"/>
        </a:xfrm>
        <a:custGeom>
          <a:avLst/>
          <a:gdLst/>
          <a:ahLst/>
          <a:cxnLst/>
          <a:rect l="0" t="0" r="0" b="0"/>
          <a:pathLst>
            <a:path>
              <a:moveTo>
                <a:pt x="0" y="0"/>
              </a:moveTo>
              <a:lnTo>
                <a:pt x="0" y="131661"/>
              </a:lnTo>
              <a:lnTo>
                <a:pt x="758621" y="131661"/>
              </a:lnTo>
              <a:lnTo>
                <a:pt x="758621" y="263323"/>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A90D34-70A2-4B14-8FE8-335782045870}">
      <dsp:nvSpPr>
        <dsp:cNvPr id="0" name=""/>
        <dsp:cNvSpPr/>
      </dsp:nvSpPr>
      <dsp:spPr>
        <a:xfrm>
          <a:off x="3321560" y="5083768"/>
          <a:ext cx="188088" cy="1467087"/>
        </a:xfrm>
        <a:custGeom>
          <a:avLst/>
          <a:gdLst/>
          <a:ahLst/>
          <a:cxnLst/>
          <a:rect l="0" t="0" r="0" b="0"/>
          <a:pathLst>
            <a:path>
              <a:moveTo>
                <a:pt x="0" y="0"/>
              </a:moveTo>
              <a:lnTo>
                <a:pt x="0" y="1467087"/>
              </a:lnTo>
              <a:lnTo>
                <a:pt x="188088" y="1467087"/>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23F61C-0C49-4EDC-A5A8-5FB78774509F}">
      <dsp:nvSpPr>
        <dsp:cNvPr id="0" name=""/>
        <dsp:cNvSpPr/>
      </dsp:nvSpPr>
      <dsp:spPr>
        <a:xfrm>
          <a:off x="3321560" y="5083768"/>
          <a:ext cx="188088" cy="576803"/>
        </a:xfrm>
        <a:custGeom>
          <a:avLst/>
          <a:gdLst/>
          <a:ahLst/>
          <a:cxnLst/>
          <a:rect l="0" t="0" r="0" b="0"/>
          <a:pathLst>
            <a:path>
              <a:moveTo>
                <a:pt x="0" y="0"/>
              </a:moveTo>
              <a:lnTo>
                <a:pt x="0" y="576803"/>
              </a:lnTo>
              <a:lnTo>
                <a:pt x="188088" y="576803"/>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51C085-24C0-4277-9F3A-9D0CA08BD9DE}">
      <dsp:nvSpPr>
        <dsp:cNvPr id="0" name=""/>
        <dsp:cNvSpPr/>
      </dsp:nvSpPr>
      <dsp:spPr>
        <a:xfrm>
          <a:off x="3823128" y="4193484"/>
          <a:ext cx="758621" cy="263323"/>
        </a:xfrm>
        <a:custGeom>
          <a:avLst/>
          <a:gdLst/>
          <a:ahLst/>
          <a:cxnLst/>
          <a:rect l="0" t="0" r="0" b="0"/>
          <a:pathLst>
            <a:path>
              <a:moveTo>
                <a:pt x="758621" y="0"/>
              </a:moveTo>
              <a:lnTo>
                <a:pt x="758621" y="131661"/>
              </a:lnTo>
              <a:lnTo>
                <a:pt x="0" y="131661"/>
              </a:lnTo>
              <a:lnTo>
                <a:pt x="0" y="263323"/>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19DA1E-4D33-4683-B638-5849B78950AC}">
      <dsp:nvSpPr>
        <dsp:cNvPr id="0" name=""/>
        <dsp:cNvSpPr/>
      </dsp:nvSpPr>
      <dsp:spPr>
        <a:xfrm>
          <a:off x="3064506" y="3303200"/>
          <a:ext cx="1517243" cy="263323"/>
        </a:xfrm>
        <a:custGeom>
          <a:avLst/>
          <a:gdLst/>
          <a:ahLst/>
          <a:cxnLst/>
          <a:rect l="0" t="0" r="0" b="0"/>
          <a:pathLst>
            <a:path>
              <a:moveTo>
                <a:pt x="0" y="0"/>
              </a:moveTo>
              <a:lnTo>
                <a:pt x="0" y="131661"/>
              </a:lnTo>
              <a:lnTo>
                <a:pt x="1517243" y="131661"/>
              </a:lnTo>
              <a:lnTo>
                <a:pt x="1517243" y="263323"/>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325200-0531-4EE2-9194-79182F6737BA}">
      <dsp:nvSpPr>
        <dsp:cNvPr id="0" name=""/>
        <dsp:cNvSpPr/>
      </dsp:nvSpPr>
      <dsp:spPr>
        <a:xfrm>
          <a:off x="3018786" y="3303200"/>
          <a:ext cx="91440" cy="263323"/>
        </a:xfrm>
        <a:custGeom>
          <a:avLst/>
          <a:gdLst/>
          <a:ahLst/>
          <a:cxnLst/>
          <a:rect l="0" t="0" r="0" b="0"/>
          <a:pathLst>
            <a:path>
              <a:moveTo>
                <a:pt x="45720" y="0"/>
              </a:moveTo>
              <a:lnTo>
                <a:pt x="45720" y="263323"/>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816E01-D1B3-49A2-88DB-7DF877943E2D}">
      <dsp:nvSpPr>
        <dsp:cNvPr id="0" name=""/>
        <dsp:cNvSpPr/>
      </dsp:nvSpPr>
      <dsp:spPr>
        <a:xfrm>
          <a:off x="1045694" y="4193484"/>
          <a:ext cx="188088" cy="1467087"/>
        </a:xfrm>
        <a:custGeom>
          <a:avLst/>
          <a:gdLst/>
          <a:ahLst/>
          <a:cxnLst/>
          <a:rect l="0" t="0" r="0" b="0"/>
          <a:pathLst>
            <a:path>
              <a:moveTo>
                <a:pt x="0" y="0"/>
              </a:moveTo>
              <a:lnTo>
                <a:pt x="0" y="1467087"/>
              </a:lnTo>
              <a:lnTo>
                <a:pt x="188088" y="1467087"/>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6E9078-4504-49FC-8BEB-269BAA2B8EDA}">
      <dsp:nvSpPr>
        <dsp:cNvPr id="0" name=""/>
        <dsp:cNvSpPr/>
      </dsp:nvSpPr>
      <dsp:spPr>
        <a:xfrm>
          <a:off x="1045694" y="4193484"/>
          <a:ext cx="188088" cy="576803"/>
        </a:xfrm>
        <a:custGeom>
          <a:avLst/>
          <a:gdLst/>
          <a:ahLst/>
          <a:cxnLst/>
          <a:rect l="0" t="0" r="0" b="0"/>
          <a:pathLst>
            <a:path>
              <a:moveTo>
                <a:pt x="0" y="0"/>
              </a:moveTo>
              <a:lnTo>
                <a:pt x="0" y="576803"/>
              </a:lnTo>
              <a:lnTo>
                <a:pt x="188088" y="576803"/>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5CDC5D-A6AF-42FA-B465-78C14819AFB3}">
      <dsp:nvSpPr>
        <dsp:cNvPr id="0" name=""/>
        <dsp:cNvSpPr/>
      </dsp:nvSpPr>
      <dsp:spPr>
        <a:xfrm>
          <a:off x="1547262" y="3303200"/>
          <a:ext cx="1517243" cy="263323"/>
        </a:xfrm>
        <a:custGeom>
          <a:avLst/>
          <a:gdLst/>
          <a:ahLst/>
          <a:cxnLst/>
          <a:rect l="0" t="0" r="0" b="0"/>
          <a:pathLst>
            <a:path>
              <a:moveTo>
                <a:pt x="1517243" y="0"/>
              </a:moveTo>
              <a:lnTo>
                <a:pt x="1517243" y="131661"/>
              </a:lnTo>
              <a:lnTo>
                <a:pt x="0" y="131661"/>
              </a:lnTo>
              <a:lnTo>
                <a:pt x="0" y="263323"/>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B70BC6-0489-4269-B478-8B9AE5EE432A}">
      <dsp:nvSpPr>
        <dsp:cNvPr id="0" name=""/>
        <dsp:cNvSpPr/>
      </dsp:nvSpPr>
      <dsp:spPr>
        <a:xfrm>
          <a:off x="3018786" y="2412917"/>
          <a:ext cx="91440" cy="263323"/>
        </a:xfrm>
        <a:custGeom>
          <a:avLst/>
          <a:gdLst/>
          <a:ahLst/>
          <a:cxnLst/>
          <a:rect l="0" t="0" r="0" b="0"/>
          <a:pathLst>
            <a:path>
              <a:moveTo>
                <a:pt x="45720" y="0"/>
              </a:moveTo>
              <a:lnTo>
                <a:pt x="45720" y="263323"/>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3F9B6F-9504-43FF-8904-E066283820D3}">
      <dsp:nvSpPr>
        <dsp:cNvPr id="0" name=""/>
        <dsp:cNvSpPr/>
      </dsp:nvSpPr>
      <dsp:spPr>
        <a:xfrm>
          <a:off x="2907766" y="1522633"/>
          <a:ext cx="156740" cy="263323"/>
        </a:xfrm>
        <a:custGeom>
          <a:avLst/>
          <a:gdLst/>
          <a:ahLst/>
          <a:cxnLst/>
          <a:rect l="0" t="0" r="0" b="0"/>
          <a:pathLst>
            <a:path>
              <a:moveTo>
                <a:pt x="0" y="0"/>
              </a:moveTo>
              <a:lnTo>
                <a:pt x="0" y="131661"/>
              </a:lnTo>
              <a:lnTo>
                <a:pt x="156740" y="131661"/>
              </a:lnTo>
              <a:lnTo>
                <a:pt x="156740" y="263323"/>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B3088A-DFB0-4158-9D99-2EA186CEF348}">
      <dsp:nvSpPr>
        <dsp:cNvPr id="0" name=""/>
        <dsp:cNvSpPr/>
      </dsp:nvSpPr>
      <dsp:spPr>
        <a:xfrm>
          <a:off x="732214" y="2412917"/>
          <a:ext cx="188088" cy="576803"/>
        </a:xfrm>
        <a:custGeom>
          <a:avLst/>
          <a:gdLst/>
          <a:ahLst/>
          <a:cxnLst/>
          <a:rect l="0" t="0" r="0" b="0"/>
          <a:pathLst>
            <a:path>
              <a:moveTo>
                <a:pt x="0" y="0"/>
              </a:moveTo>
              <a:lnTo>
                <a:pt x="0" y="576803"/>
              </a:lnTo>
              <a:lnTo>
                <a:pt x="188088" y="576803"/>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9AE7BF-6EE5-41BC-8E92-02018928F7CD}">
      <dsp:nvSpPr>
        <dsp:cNvPr id="0" name=""/>
        <dsp:cNvSpPr/>
      </dsp:nvSpPr>
      <dsp:spPr>
        <a:xfrm>
          <a:off x="1233782" y="1522633"/>
          <a:ext cx="1673983" cy="263323"/>
        </a:xfrm>
        <a:custGeom>
          <a:avLst/>
          <a:gdLst/>
          <a:ahLst/>
          <a:cxnLst/>
          <a:rect l="0" t="0" r="0" b="0"/>
          <a:pathLst>
            <a:path>
              <a:moveTo>
                <a:pt x="1673983" y="0"/>
              </a:moveTo>
              <a:lnTo>
                <a:pt x="1673983" y="131661"/>
              </a:lnTo>
              <a:lnTo>
                <a:pt x="0" y="131661"/>
              </a:lnTo>
              <a:lnTo>
                <a:pt x="0" y="263323"/>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3A4FEC-7608-4D34-B199-75EDF868F8A7}">
      <dsp:nvSpPr>
        <dsp:cNvPr id="0" name=""/>
        <dsp:cNvSpPr/>
      </dsp:nvSpPr>
      <dsp:spPr>
        <a:xfrm>
          <a:off x="2862046" y="632350"/>
          <a:ext cx="91440" cy="263323"/>
        </a:xfrm>
        <a:custGeom>
          <a:avLst/>
          <a:gdLst/>
          <a:ahLst/>
          <a:cxnLst/>
          <a:rect l="0" t="0" r="0" b="0"/>
          <a:pathLst>
            <a:path>
              <a:moveTo>
                <a:pt x="45720" y="0"/>
              </a:moveTo>
              <a:lnTo>
                <a:pt x="45720" y="263323"/>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0FA2EB-FEDE-4C4D-80F9-930735C5A294}">
      <dsp:nvSpPr>
        <dsp:cNvPr id="0" name=""/>
        <dsp:cNvSpPr/>
      </dsp:nvSpPr>
      <dsp:spPr>
        <a:xfrm>
          <a:off x="763562" y="5389"/>
          <a:ext cx="1253920" cy="6269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AHMED ALI AL SHAFAR</a:t>
          </a:r>
        </a:p>
        <a:p>
          <a:pPr marL="0" lvl="0" indent="0" algn="ctr" defTabSz="444500">
            <a:lnSpc>
              <a:spcPct val="90000"/>
            </a:lnSpc>
            <a:spcBef>
              <a:spcPct val="0"/>
            </a:spcBef>
            <a:spcAft>
              <a:spcPct val="35000"/>
            </a:spcAft>
            <a:buNone/>
          </a:pPr>
          <a:r>
            <a:rPr lang="en-US" sz="1000" kern="1200" dirty="0"/>
            <a:t>PARTNER</a:t>
          </a:r>
        </a:p>
      </dsp:txBody>
      <dsp:txXfrm>
        <a:off x="763562" y="5389"/>
        <a:ext cx="1253920" cy="626960"/>
      </dsp:txXfrm>
    </dsp:sp>
    <dsp:sp modelId="{6CC27118-DEFB-4DB5-97F6-226B5041EA59}">
      <dsp:nvSpPr>
        <dsp:cNvPr id="0" name=""/>
        <dsp:cNvSpPr/>
      </dsp:nvSpPr>
      <dsp:spPr>
        <a:xfrm>
          <a:off x="2280806" y="5389"/>
          <a:ext cx="1253920" cy="6269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IDRIS DEMIRCIOGLU</a:t>
          </a:r>
        </a:p>
        <a:p>
          <a:pPr marL="0" lvl="0" indent="0" algn="ctr" defTabSz="444500">
            <a:lnSpc>
              <a:spcPct val="90000"/>
            </a:lnSpc>
            <a:spcBef>
              <a:spcPct val="0"/>
            </a:spcBef>
            <a:spcAft>
              <a:spcPct val="35000"/>
            </a:spcAft>
            <a:buNone/>
          </a:pPr>
          <a:r>
            <a:rPr lang="en-US" sz="1000" kern="1200" dirty="0"/>
            <a:t>MANAGING PARTNER</a:t>
          </a:r>
        </a:p>
      </dsp:txBody>
      <dsp:txXfrm>
        <a:off x="2280806" y="5389"/>
        <a:ext cx="1253920" cy="626960"/>
      </dsp:txXfrm>
    </dsp:sp>
    <dsp:sp modelId="{3555BFF9-24F5-4797-94E0-032E3563ED5A}">
      <dsp:nvSpPr>
        <dsp:cNvPr id="0" name=""/>
        <dsp:cNvSpPr/>
      </dsp:nvSpPr>
      <dsp:spPr>
        <a:xfrm>
          <a:off x="2280806" y="895673"/>
          <a:ext cx="1253920" cy="6269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BARIS DEMIRCIOGLU</a:t>
          </a:r>
        </a:p>
        <a:p>
          <a:pPr marL="0" lvl="0" indent="0" algn="ctr" defTabSz="444500">
            <a:lnSpc>
              <a:spcPct val="90000"/>
            </a:lnSpc>
            <a:spcBef>
              <a:spcPct val="0"/>
            </a:spcBef>
            <a:spcAft>
              <a:spcPct val="35000"/>
            </a:spcAft>
            <a:buNone/>
          </a:pPr>
          <a:r>
            <a:rPr lang="en-US" sz="1000" kern="1200" dirty="0"/>
            <a:t>DEPUTY GENERAL MANAGER</a:t>
          </a:r>
        </a:p>
      </dsp:txBody>
      <dsp:txXfrm>
        <a:off x="2280806" y="895673"/>
        <a:ext cx="1253920" cy="626960"/>
      </dsp:txXfrm>
    </dsp:sp>
    <dsp:sp modelId="{7848F45E-6410-4F0A-9272-420391952D60}">
      <dsp:nvSpPr>
        <dsp:cNvPr id="0" name=""/>
        <dsp:cNvSpPr/>
      </dsp:nvSpPr>
      <dsp:spPr>
        <a:xfrm>
          <a:off x="606822" y="1785956"/>
          <a:ext cx="1253920" cy="6269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BERK OGUNC TECHNICAL MANAGER</a:t>
          </a:r>
        </a:p>
      </dsp:txBody>
      <dsp:txXfrm>
        <a:off x="606822" y="1785956"/>
        <a:ext cx="1253920" cy="626960"/>
      </dsp:txXfrm>
    </dsp:sp>
    <dsp:sp modelId="{3E6631DD-759B-4F26-BA1A-90FDD2F1EEAA}">
      <dsp:nvSpPr>
        <dsp:cNvPr id="0" name=""/>
        <dsp:cNvSpPr/>
      </dsp:nvSpPr>
      <dsp:spPr>
        <a:xfrm>
          <a:off x="920302" y="2676240"/>
          <a:ext cx="1253920" cy="6269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DESIGN ENGINEER</a:t>
          </a:r>
        </a:p>
      </dsp:txBody>
      <dsp:txXfrm>
        <a:off x="920302" y="2676240"/>
        <a:ext cx="1253920" cy="626960"/>
      </dsp:txXfrm>
    </dsp:sp>
    <dsp:sp modelId="{DC8A148E-F926-4F70-A085-9A4C05C4523C}">
      <dsp:nvSpPr>
        <dsp:cNvPr id="0" name=""/>
        <dsp:cNvSpPr/>
      </dsp:nvSpPr>
      <dsp:spPr>
        <a:xfrm>
          <a:off x="2437546" y="1785956"/>
          <a:ext cx="1253920" cy="6269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PROJECT MANAGER</a:t>
          </a:r>
        </a:p>
      </dsp:txBody>
      <dsp:txXfrm>
        <a:off x="2437546" y="1785956"/>
        <a:ext cx="1253920" cy="626960"/>
      </dsp:txXfrm>
    </dsp:sp>
    <dsp:sp modelId="{C831FA36-38C3-42B2-80C8-202B92676520}">
      <dsp:nvSpPr>
        <dsp:cNvPr id="0" name=""/>
        <dsp:cNvSpPr/>
      </dsp:nvSpPr>
      <dsp:spPr>
        <a:xfrm>
          <a:off x="2437546" y="2676240"/>
          <a:ext cx="1253920" cy="6269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SITE MANAGER</a:t>
          </a:r>
        </a:p>
      </dsp:txBody>
      <dsp:txXfrm>
        <a:off x="2437546" y="2676240"/>
        <a:ext cx="1253920" cy="626960"/>
      </dsp:txXfrm>
    </dsp:sp>
    <dsp:sp modelId="{0383A70E-DD6C-4A08-993B-717A74111A44}">
      <dsp:nvSpPr>
        <dsp:cNvPr id="0" name=""/>
        <dsp:cNvSpPr/>
      </dsp:nvSpPr>
      <dsp:spPr>
        <a:xfrm>
          <a:off x="920302" y="3566524"/>
          <a:ext cx="1253920" cy="6269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MECHANICAL / SAFETY ENGINEERS</a:t>
          </a:r>
        </a:p>
      </dsp:txBody>
      <dsp:txXfrm>
        <a:off x="920302" y="3566524"/>
        <a:ext cx="1253920" cy="626960"/>
      </dsp:txXfrm>
    </dsp:sp>
    <dsp:sp modelId="{2E96B7AF-2BA9-4ADF-A3EC-34B0177143DB}">
      <dsp:nvSpPr>
        <dsp:cNvPr id="0" name=""/>
        <dsp:cNvSpPr/>
      </dsp:nvSpPr>
      <dsp:spPr>
        <a:xfrm>
          <a:off x="1233782" y="4456807"/>
          <a:ext cx="1253920" cy="6269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MECHANIC</a:t>
          </a:r>
        </a:p>
      </dsp:txBody>
      <dsp:txXfrm>
        <a:off x="1233782" y="4456807"/>
        <a:ext cx="1253920" cy="626960"/>
      </dsp:txXfrm>
    </dsp:sp>
    <dsp:sp modelId="{73C46142-E1B4-4801-B8F2-467596F5DF2B}">
      <dsp:nvSpPr>
        <dsp:cNvPr id="0" name=""/>
        <dsp:cNvSpPr/>
      </dsp:nvSpPr>
      <dsp:spPr>
        <a:xfrm>
          <a:off x="1233782" y="5347091"/>
          <a:ext cx="1253920" cy="6269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ELECTRICIAN</a:t>
          </a:r>
        </a:p>
      </dsp:txBody>
      <dsp:txXfrm>
        <a:off x="1233782" y="5347091"/>
        <a:ext cx="1253920" cy="626960"/>
      </dsp:txXfrm>
    </dsp:sp>
    <dsp:sp modelId="{14222E3F-7ECD-49B7-9784-10C444C33F55}">
      <dsp:nvSpPr>
        <dsp:cNvPr id="0" name=""/>
        <dsp:cNvSpPr/>
      </dsp:nvSpPr>
      <dsp:spPr>
        <a:xfrm>
          <a:off x="2437546" y="3566524"/>
          <a:ext cx="1253920" cy="6269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SURVEYOR</a:t>
          </a:r>
        </a:p>
      </dsp:txBody>
      <dsp:txXfrm>
        <a:off x="2437546" y="3566524"/>
        <a:ext cx="1253920" cy="626960"/>
      </dsp:txXfrm>
    </dsp:sp>
    <dsp:sp modelId="{0D4E7881-C210-4BDE-89E2-68DB77F1E735}">
      <dsp:nvSpPr>
        <dsp:cNvPr id="0" name=""/>
        <dsp:cNvSpPr/>
      </dsp:nvSpPr>
      <dsp:spPr>
        <a:xfrm>
          <a:off x="3954790" y="3566524"/>
          <a:ext cx="1253920" cy="6269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FOREMAN</a:t>
          </a:r>
        </a:p>
      </dsp:txBody>
      <dsp:txXfrm>
        <a:off x="3954790" y="3566524"/>
        <a:ext cx="1253920" cy="626960"/>
      </dsp:txXfrm>
    </dsp:sp>
    <dsp:sp modelId="{B66F42E7-69D2-400C-8D61-C0369C254BBC}">
      <dsp:nvSpPr>
        <dsp:cNvPr id="0" name=""/>
        <dsp:cNvSpPr/>
      </dsp:nvSpPr>
      <dsp:spPr>
        <a:xfrm>
          <a:off x="3196168" y="4456807"/>
          <a:ext cx="1253920" cy="6269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RIG/CRANE OPERATORS</a:t>
          </a:r>
        </a:p>
      </dsp:txBody>
      <dsp:txXfrm>
        <a:off x="3196168" y="4456807"/>
        <a:ext cx="1253920" cy="626960"/>
      </dsp:txXfrm>
    </dsp:sp>
    <dsp:sp modelId="{0B63E7B7-2032-4921-A34F-4BE5A35DC615}">
      <dsp:nvSpPr>
        <dsp:cNvPr id="0" name=""/>
        <dsp:cNvSpPr/>
      </dsp:nvSpPr>
      <dsp:spPr>
        <a:xfrm>
          <a:off x="3509648" y="5347091"/>
          <a:ext cx="1253920" cy="6269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RIGGERS</a:t>
          </a:r>
        </a:p>
      </dsp:txBody>
      <dsp:txXfrm>
        <a:off x="3509648" y="5347091"/>
        <a:ext cx="1253920" cy="626960"/>
      </dsp:txXfrm>
    </dsp:sp>
    <dsp:sp modelId="{9DF14DFA-2EAB-4C42-B598-9A4E351C4199}">
      <dsp:nvSpPr>
        <dsp:cNvPr id="0" name=""/>
        <dsp:cNvSpPr/>
      </dsp:nvSpPr>
      <dsp:spPr>
        <a:xfrm>
          <a:off x="3509648" y="6237374"/>
          <a:ext cx="1253920" cy="6269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LABORS</a:t>
          </a:r>
        </a:p>
      </dsp:txBody>
      <dsp:txXfrm>
        <a:off x="3509648" y="6237374"/>
        <a:ext cx="1253920" cy="626960"/>
      </dsp:txXfrm>
    </dsp:sp>
    <dsp:sp modelId="{05B2D59E-1F22-41D2-8A70-237711F17256}">
      <dsp:nvSpPr>
        <dsp:cNvPr id="0" name=""/>
        <dsp:cNvSpPr/>
      </dsp:nvSpPr>
      <dsp:spPr>
        <a:xfrm>
          <a:off x="4713412" y="4456807"/>
          <a:ext cx="1253920" cy="6269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WELDERS</a:t>
          </a:r>
        </a:p>
      </dsp:txBody>
      <dsp:txXfrm>
        <a:off x="4713412" y="4456807"/>
        <a:ext cx="1253920" cy="626960"/>
      </dsp:txXfrm>
    </dsp:sp>
    <dsp:sp modelId="{54EF4D85-811F-4602-84F7-9F0EAFE53C1A}">
      <dsp:nvSpPr>
        <dsp:cNvPr id="0" name=""/>
        <dsp:cNvSpPr/>
      </dsp:nvSpPr>
      <dsp:spPr>
        <a:xfrm>
          <a:off x="3954790" y="1785956"/>
          <a:ext cx="1253920" cy="6269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ACCOUNTS/HRM</a:t>
          </a:r>
        </a:p>
      </dsp:txBody>
      <dsp:txXfrm>
        <a:off x="3954790" y="1785956"/>
        <a:ext cx="1253920" cy="626960"/>
      </dsp:txXfrm>
    </dsp:sp>
    <dsp:sp modelId="{524DB44D-63EE-43A7-A18E-CF788D47340C}">
      <dsp:nvSpPr>
        <dsp:cNvPr id="0" name=""/>
        <dsp:cNvSpPr/>
      </dsp:nvSpPr>
      <dsp:spPr>
        <a:xfrm>
          <a:off x="4268270" y="2676240"/>
          <a:ext cx="1253920" cy="6269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ACCOUNTS</a:t>
          </a:r>
        </a:p>
      </dsp:txBody>
      <dsp:txXfrm>
        <a:off x="4268270" y="2676240"/>
        <a:ext cx="1253920" cy="62696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310DC-D8B5-4B4B-BA76-5BFA48A4D902}" type="datetimeFigureOut">
              <a:rPr lang="en-US" smtClean="0"/>
              <a:t>05-Oct-22</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68F244-F221-45F3-A81E-944E53A980E7}" type="slidenum">
              <a:rPr lang="en-US" smtClean="0"/>
              <a:t>‹#›</a:t>
            </a:fld>
            <a:endParaRPr lang="en-US"/>
          </a:p>
        </p:txBody>
      </p:sp>
    </p:spTree>
    <p:extLst>
      <p:ext uri="{BB962C8B-B14F-4D97-AF65-F5344CB8AC3E}">
        <p14:creationId xmlns:p14="http://schemas.microsoft.com/office/powerpoint/2010/main" val="159259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6350" y="-12231"/>
            <a:ext cx="6877353" cy="9930462"/>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847947" y="3473216"/>
            <a:ext cx="4370039" cy="237799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847947" y="5851205"/>
            <a:ext cx="4370039" cy="1584410"/>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11CD19-D33F-43CD-A2A4-6DB463611BAA}" type="datetimeFigureOut">
              <a:rPr lang="en-US" smtClean="0"/>
              <a:t>05-Oct-22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E74D1-208B-4BCF-8065-077151ABA3A6}" type="slidenum">
              <a:rPr lang="en-US" smtClean="0"/>
              <a:t>‹#›</a:t>
            </a:fld>
            <a:endParaRPr lang="en-US"/>
          </a:p>
        </p:txBody>
      </p:sp>
    </p:spTree>
    <p:extLst>
      <p:ext uri="{BB962C8B-B14F-4D97-AF65-F5344CB8AC3E}">
        <p14:creationId xmlns:p14="http://schemas.microsoft.com/office/powerpoint/2010/main" val="4006858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80533"/>
            <a:ext cx="4760786" cy="4916311"/>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457200" y="6457245"/>
            <a:ext cx="4760786" cy="2269167"/>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11CD19-D33F-43CD-A2A4-6DB463611BAA}" type="datetimeFigureOut">
              <a:rPr lang="en-US" smtClean="0"/>
              <a:t>05-Oct-22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E74D1-208B-4BCF-8065-077151ABA3A6}" type="slidenum">
              <a:rPr lang="en-US" smtClean="0"/>
              <a:t>‹#›</a:t>
            </a:fld>
            <a:endParaRPr lang="en-US"/>
          </a:p>
        </p:txBody>
      </p:sp>
    </p:spTree>
    <p:extLst>
      <p:ext uri="{BB962C8B-B14F-4D97-AF65-F5344CB8AC3E}">
        <p14:creationId xmlns:p14="http://schemas.microsoft.com/office/powerpoint/2010/main" val="3702162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64" y="880533"/>
            <a:ext cx="4554137" cy="4365978"/>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25806" y="5246511"/>
            <a:ext cx="4064853" cy="550333"/>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457199" y="6457245"/>
            <a:ext cx="4760786" cy="2269167"/>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11CD19-D33F-43CD-A2A4-6DB463611BAA}" type="datetimeFigureOut">
              <a:rPr lang="en-US" smtClean="0"/>
              <a:t>05-Oct-22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E74D1-208B-4BCF-8065-077151ABA3A6}" type="slidenum">
              <a:rPr lang="en-US" smtClean="0"/>
              <a:t>‹#›</a:t>
            </a:fld>
            <a:endParaRPr lang="en-US"/>
          </a:p>
        </p:txBody>
      </p:sp>
      <p:sp>
        <p:nvSpPr>
          <p:cNvPr id="24" name="TextBox 23"/>
          <p:cNvSpPr txBox="1"/>
          <p:nvPr/>
        </p:nvSpPr>
        <p:spPr>
          <a:xfrm>
            <a:off x="362034" y="1141657"/>
            <a:ext cx="342989" cy="8446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4169470"/>
            <a:ext cx="342989" cy="8446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65375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457199" y="2790649"/>
            <a:ext cx="4760786" cy="3748998"/>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457199" y="6539647"/>
            <a:ext cx="4760786" cy="2186765"/>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11CD19-D33F-43CD-A2A4-6DB463611BAA}" type="datetimeFigureOut">
              <a:rPr lang="en-US" smtClean="0"/>
              <a:t>05-Oct-22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E74D1-208B-4BCF-8065-077151ABA3A6}" type="slidenum">
              <a:rPr lang="en-US" smtClean="0"/>
              <a:t>‹#›</a:t>
            </a:fld>
            <a:endParaRPr lang="en-US"/>
          </a:p>
        </p:txBody>
      </p:sp>
    </p:spTree>
    <p:extLst>
      <p:ext uri="{BB962C8B-B14F-4D97-AF65-F5344CB8AC3E}">
        <p14:creationId xmlns:p14="http://schemas.microsoft.com/office/powerpoint/2010/main" val="3334026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581164" y="880533"/>
            <a:ext cx="4554137" cy="4365978"/>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457198" y="5796844"/>
            <a:ext cx="4760787" cy="742803"/>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457199" y="6539647"/>
            <a:ext cx="4760786" cy="2186765"/>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11CD19-D33F-43CD-A2A4-6DB463611BAA}" type="datetimeFigureOut">
              <a:rPr lang="en-US" smtClean="0"/>
              <a:t>05-Oct-22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E74D1-208B-4BCF-8065-077151ABA3A6}" type="slidenum">
              <a:rPr lang="en-US" smtClean="0"/>
              <a:t>‹#›</a:t>
            </a:fld>
            <a:endParaRPr lang="en-US"/>
          </a:p>
        </p:txBody>
      </p:sp>
      <p:sp>
        <p:nvSpPr>
          <p:cNvPr id="24" name="TextBox 23"/>
          <p:cNvSpPr txBox="1"/>
          <p:nvPr/>
        </p:nvSpPr>
        <p:spPr>
          <a:xfrm>
            <a:off x="362034" y="1141657"/>
            <a:ext cx="342989" cy="8446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4169470"/>
            <a:ext cx="342989" cy="8446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62036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461886" y="880533"/>
            <a:ext cx="4756099" cy="4365978"/>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457198" y="5796844"/>
            <a:ext cx="4760787" cy="742803"/>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457199" y="6539647"/>
            <a:ext cx="4760786" cy="2186765"/>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11CD19-D33F-43CD-A2A4-6DB463611BAA}" type="datetimeFigureOut">
              <a:rPr lang="en-US" smtClean="0"/>
              <a:t>05-Oct-22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E74D1-208B-4BCF-8065-077151ABA3A6}" type="slidenum">
              <a:rPr lang="en-US" smtClean="0"/>
              <a:t>‹#›</a:t>
            </a:fld>
            <a:endParaRPr lang="en-US"/>
          </a:p>
        </p:txBody>
      </p:sp>
    </p:spTree>
    <p:extLst>
      <p:ext uri="{BB962C8B-B14F-4D97-AF65-F5344CB8AC3E}">
        <p14:creationId xmlns:p14="http://schemas.microsoft.com/office/powerpoint/2010/main" val="1961390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11CD19-D33F-43CD-A2A4-6DB463611BAA}" type="datetimeFigureOut">
              <a:rPr lang="en-US" smtClean="0"/>
              <a:t>05-Oct-22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E74D1-208B-4BCF-8065-077151ABA3A6}" type="slidenum">
              <a:rPr lang="en-US" smtClean="0"/>
              <a:t>‹#›</a:t>
            </a:fld>
            <a:endParaRPr lang="en-US"/>
          </a:p>
        </p:txBody>
      </p:sp>
    </p:spTree>
    <p:extLst>
      <p:ext uri="{BB962C8B-B14F-4D97-AF65-F5344CB8AC3E}">
        <p14:creationId xmlns:p14="http://schemas.microsoft.com/office/powerpoint/2010/main" val="95862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82984" y="880534"/>
            <a:ext cx="734109" cy="7585429"/>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457199" y="880534"/>
            <a:ext cx="3896270" cy="75854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11CD19-D33F-43CD-A2A4-6DB463611BAA}" type="datetimeFigureOut">
              <a:rPr lang="en-US" smtClean="0"/>
              <a:t>05-Oct-22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E74D1-208B-4BCF-8065-077151ABA3A6}" type="slidenum">
              <a:rPr lang="en-US" smtClean="0"/>
              <a:t>‹#›</a:t>
            </a:fld>
            <a:endParaRPr lang="en-US"/>
          </a:p>
        </p:txBody>
      </p:sp>
    </p:spTree>
    <p:extLst>
      <p:ext uri="{BB962C8B-B14F-4D97-AF65-F5344CB8AC3E}">
        <p14:creationId xmlns:p14="http://schemas.microsoft.com/office/powerpoint/2010/main" val="1363811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11CD19-D33F-43CD-A2A4-6DB463611BAA}" type="datetimeFigureOut">
              <a:rPr lang="en-US" smtClean="0"/>
              <a:t>05-Oct-22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E74D1-208B-4BCF-8065-077151ABA3A6}" type="slidenum">
              <a:rPr lang="en-US" smtClean="0"/>
              <a:t>‹#›</a:t>
            </a:fld>
            <a:endParaRPr lang="en-US"/>
          </a:p>
        </p:txBody>
      </p:sp>
    </p:spTree>
    <p:extLst>
      <p:ext uri="{BB962C8B-B14F-4D97-AF65-F5344CB8AC3E}">
        <p14:creationId xmlns:p14="http://schemas.microsoft.com/office/powerpoint/2010/main" val="1917001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199" y="3901254"/>
            <a:ext cx="4760786" cy="263839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457199" y="6539647"/>
            <a:ext cx="4760786" cy="12428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11CD19-D33F-43CD-A2A4-6DB463611BAA}" type="datetimeFigureOut">
              <a:rPr lang="en-US" smtClean="0"/>
              <a:t>05-Oct-22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E74D1-208B-4BCF-8065-077151ABA3A6}" type="slidenum">
              <a:rPr lang="en-US" smtClean="0"/>
              <a:t>‹#›</a:t>
            </a:fld>
            <a:endParaRPr lang="en-US"/>
          </a:p>
        </p:txBody>
      </p:sp>
    </p:spTree>
    <p:extLst>
      <p:ext uri="{BB962C8B-B14F-4D97-AF65-F5344CB8AC3E}">
        <p14:creationId xmlns:p14="http://schemas.microsoft.com/office/powerpoint/2010/main" val="2451518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80533"/>
            <a:ext cx="4760786" cy="190782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3120851"/>
            <a:ext cx="2316082" cy="560556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901903" y="3120853"/>
            <a:ext cx="2316083" cy="560556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11CD19-D33F-43CD-A2A4-6DB463611BAA}" type="datetimeFigureOut">
              <a:rPr lang="en-US" smtClean="0"/>
              <a:t>05-Oct-22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E74D1-208B-4BCF-8065-077151ABA3A6}" type="slidenum">
              <a:rPr lang="en-US" smtClean="0"/>
              <a:t>‹#›</a:t>
            </a:fld>
            <a:endParaRPr lang="en-US"/>
          </a:p>
        </p:txBody>
      </p:sp>
    </p:spTree>
    <p:extLst>
      <p:ext uri="{BB962C8B-B14F-4D97-AF65-F5344CB8AC3E}">
        <p14:creationId xmlns:p14="http://schemas.microsoft.com/office/powerpoint/2010/main" val="2267270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80533"/>
            <a:ext cx="4760785" cy="1907822"/>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199" y="3121420"/>
            <a:ext cx="2318004" cy="832378"/>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199" y="3953801"/>
            <a:ext cx="2318004" cy="477261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899980" y="3121420"/>
            <a:ext cx="2318004" cy="832378"/>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2899980" y="3953801"/>
            <a:ext cx="2318004" cy="477261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11CD19-D33F-43CD-A2A4-6DB463611BAA}" type="datetimeFigureOut">
              <a:rPr lang="en-US" smtClean="0"/>
              <a:t>05-Oct-22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5E74D1-208B-4BCF-8065-077151ABA3A6}" type="slidenum">
              <a:rPr lang="en-US" smtClean="0"/>
              <a:t>‹#›</a:t>
            </a:fld>
            <a:endParaRPr lang="en-US"/>
          </a:p>
        </p:txBody>
      </p:sp>
    </p:spTree>
    <p:extLst>
      <p:ext uri="{BB962C8B-B14F-4D97-AF65-F5344CB8AC3E}">
        <p14:creationId xmlns:p14="http://schemas.microsoft.com/office/powerpoint/2010/main" val="580280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199" y="880533"/>
            <a:ext cx="4760786" cy="190782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11CD19-D33F-43CD-A2A4-6DB463611BAA}" type="datetimeFigureOut">
              <a:rPr lang="en-US" smtClean="0"/>
              <a:t>05-Oct-22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5E74D1-208B-4BCF-8065-077151ABA3A6}" type="slidenum">
              <a:rPr lang="en-US" smtClean="0"/>
              <a:t>‹#›</a:t>
            </a:fld>
            <a:endParaRPr lang="en-US"/>
          </a:p>
        </p:txBody>
      </p:sp>
    </p:spTree>
    <p:extLst>
      <p:ext uri="{BB962C8B-B14F-4D97-AF65-F5344CB8AC3E}">
        <p14:creationId xmlns:p14="http://schemas.microsoft.com/office/powerpoint/2010/main" val="1670812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11CD19-D33F-43CD-A2A4-6DB463611BAA}" type="datetimeFigureOut">
              <a:rPr lang="en-US" smtClean="0"/>
              <a:t>05-Oct-22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5E74D1-208B-4BCF-8065-077151ABA3A6}" type="slidenum">
              <a:rPr lang="en-US" smtClean="0"/>
              <a:t>‹#›</a:t>
            </a:fld>
            <a:endParaRPr lang="en-US"/>
          </a:p>
        </p:txBody>
      </p:sp>
    </p:spTree>
    <p:extLst>
      <p:ext uri="{BB962C8B-B14F-4D97-AF65-F5344CB8AC3E}">
        <p14:creationId xmlns:p14="http://schemas.microsoft.com/office/powerpoint/2010/main" val="1555318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2164650"/>
            <a:ext cx="2092637" cy="1846673"/>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2678456" y="743781"/>
            <a:ext cx="2539528" cy="798263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199" y="4011323"/>
            <a:ext cx="2092637" cy="3733093"/>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F311CD19-D33F-43CD-A2A4-6DB463611BAA}" type="datetimeFigureOut">
              <a:rPr lang="en-US" smtClean="0"/>
              <a:t>05-Oct-22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E74D1-208B-4BCF-8065-077151ABA3A6}" type="slidenum">
              <a:rPr lang="en-US" smtClean="0"/>
              <a:t>‹#›</a:t>
            </a:fld>
            <a:endParaRPr lang="en-US"/>
          </a:p>
        </p:txBody>
      </p:sp>
    </p:spTree>
    <p:extLst>
      <p:ext uri="{BB962C8B-B14F-4D97-AF65-F5344CB8AC3E}">
        <p14:creationId xmlns:p14="http://schemas.microsoft.com/office/powerpoint/2010/main" val="2800755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6934200"/>
            <a:ext cx="4760786" cy="818622"/>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199" y="880533"/>
            <a:ext cx="4760786" cy="5554926"/>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457199" y="7752822"/>
            <a:ext cx="4760786" cy="973590"/>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F311CD19-D33F-43CD-A2A4-6DB463611BAA}" type="datetimeFigureOut">
              <a:rPr lang="en-US" smtClean="0"/>
              <a:t>05-Oct-22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E74D1-208B-4BCF-8065-077151ABA3A6}" type="slidenum">
              <a:rPr lang="en-US" smtClean="0"/>
              <a:t>‹#›</a:t>
            </a:fld>
            <a:endParaRPr lang="en-US"/>
          </a:p>
        </p:txBody>
      </p:sp>
    </p:spTree>
    <p:extLst>
      <p:ext uri="{BB962C8B-B14F-4D97-AF65-F5344CB8AC3E}">
        <p14:creationId xmlns:p14="http://schemas.microsoft.com/office/powerpoint/2010/main" val="2373327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6350" y="-12231"/>
            <a:ext cx="6877354" cy="9930462"/>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457200" y="880533"/>
            <a:ext cx="4760785" cy="190782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57199" y="3120853"/>
            <a:ext cx="4760786" cy="560556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053944" y="8726414"/>
            <a:ext cx="513099"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F311CD19-D33F-43CD-A2A4-6DB463611BAA}" type="datetimeFigureOut">
              <a:rPr lang="en-US" smtClean="0"/>
              <a:t>05-Oct-22</a:t>
            </a:fld>
            <a:endParaRPr lang="en-US"/>
          </a:p>
        </p:txBody>
      </p:sp>
      <p:sp>
        <p:nvSpPr>
          <p:cNvPr id="5" name="Footer Placeholder 4"/>
          <p:cNvSpPr>
            <a:spLocks noGrp="1"/>
          </p:cNvSpPr>
          <p:nvPr>
            <p:ph type="ftr" sz="quarter" idx="3"/>
          </p:nvPr>
        </p:nvSpPr>
        <p:spPr>
          <a:xfrm>
            <a:off x="457200" y="8726414"/>
            <a:ext cx="3467230" cy="527403"/>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33507" y="8726414"/>
            <a:ext cx="384479" cy="527403"/>
          </a:xfrm>
          <a:prstGeom prst="rect">
            <a:avLst/>
          </a:prstGeom>
        </p:spPr>
        <p:txBody>
          <a:bodyPr vert="horz" lIns="91440" tIns="45720" rIns="91440" bIns="45720" rtlCol="0" anchor="ctr"/>
          <a:lstStyle>
            <a:lvl1pPr algn="r">
              <a:defRPr sz="675">
                <a:solidFill>
                  <a:schemeClr val="accent1"/>
                </a:solidFill>
              </a:defRPr>
            </a:lvl1pPr>
          </a:lstStyle>
          <a:p>
            <a:fld id="{F15E74D1-208B-4BCF-8065-077151ABA3A6}" type="slidenum">
              <a:rPr lang="en-US" smtClean="0"/>
              <a:t>‹#›</a:t>
            </a:fld>
            <a:endParaRPr lang="en-US"/>
          </a:p>
        </p:txBody>
      </p:sp>
    </p:spTree>
    <p:extLst>
      <p:ext uri="{BB962C8B-B14F-4D97-AF65-F5344CB8AC3E}">
        <p14:creationId xmlns:p14="http://schemas.microsoft.com/office/powerpoint/2010/main" val="246492020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emf"/><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7.xml"/><Relationship Id="rId5" Type="http://schemas.openxmlformats.org/officeDocument/2006/relationships/image" Target="../media/image63.emf"/><Relationship Id="rId4" Type="http://schemas.openxmlformats.org/officeDocument/2006/relationships/image" Target="../media/image62.emf"/></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5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6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image" Target="../media/image127.png"/></Relationships>
</file>

<file path=ppt/slides/_rels/slide6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6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jpeg"/><Relationship Id="rId1" Type="http://schemas.openxmlformats.org/officeDocument/2006/relationships/slideLayout" Target="../slideLayouts/slideLayout7.xml"/><Relationship Id="rId5" Type="http://schemas.openxmlformats.org/officeDocument/2006/relationships/image" Target="../media/image139.jpeg"/><Relationship Id="rId4" Type="http://schemas.openxmlformats.org/officeDocument/2006/relationships/image" Target="../media/image138.png"/></Relationships>
</file>

<file path=ppt/slides/_rels/slide6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 Id="rId5" Type="http://schemas.openxmlformats.org/officeDocument/2006/relationships/image" Target="../media/image143.jpeg"/><Relationship Id="rId4" Type="http://schemas.openxmlformats.org/officeDocument/2006/relationships/image" Target="../media/image142.jpeg"/></Relationships>
</file>

<file path=ppt/slides/_rels/slide67.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jpeg"/><Relationship Id="rId7" Type="http://schemas.openxmlformats.org/officeDocument/2006/relationships/image" Target="../media/image149.jpeg"/><Relationship Id="rId2" Type="http://schemas.openxmlformats.org/officeDocument/2006/relationships/image" Target="../media/image144.jpeg"/><Relationship Id="rId1" Type="http://schemas.openxmlformats.org/officeDocument/2006/relationships/slideLayout" Target="../slideLayouts/slideLayout7.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68.xml.rels><?xml version="1.0" encoding="UTF-8" standalone="yes"?>
<Relationships xmlns="http://schemas.openxmlformats.org/package/2006/relationships"><Relationship Id="rId3" Type="http://schemas.openxmlformats.org/officeDocument/2006/relationships/image" Target="../media/image152.emf"/><Relationship Id="rId7" Type="http://schemas.openxmlformats.org/officeDocument/2006/relationships/image" Target="../media/image156.emf"/><Relationship Id="rId2" Type="http://schemas.openxmlformats.org/officeDocument/2006/relationships/image" Target="../media/image151.jpeg"/><Relationship Id="rId1" Type="http://schemas.openxmlformats.org/officeDocument/2006/relationships/slideLayout" Target="../slideLayouts/slideLayout7.xml"/><Relationship Id="rId6" Type="http://schemas.openxmlformats.org/officeDocument/2006/relationships/image" Target="../media/image155.emf"/><Relationship Id="rId5" Type="http://schemas.openxmlformats.org/officeDocument/2006/relationships/image" Target="../media/image154.jpeg"/><Relationship Id="rId4" Type="http://schemas.openxmlformats.org/officeDocument/2006/relationships/image" Target="../media/image153.jpeg"/></Relationships>
</file>

<file path=ppt/slides/_rels/slide69.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jpeg"/><Relationship Id="rId1" Type="http://schemas.openxmlformats.org/officeDocument/2006/relationships/slideLayout" Target="../slideLayouts/slideLayout7.xml"/><Relationship Id="rId5" Type="http://schemas.openxmlformats.org/officeDocument/2006/relationships/image" Target="../media/image160.jpeg"/><Relationship Id="rId4" Type="http://schemas.openxmlformats.org/officeDocument/2006/relationships/image" Target="../media/image15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g"/><Relationship Id="rId1" Type="http://schemas.openxmlformats.org/officeDocument/2006/relationships/slideLayout" Target="../slideLayouts/slideLayout7.xml"/><Relationship Id="rId5" Type="http://schemas.openxmlformats.org/officeDocument/2006/relationships/image" Target="../media/image164.jpeg"/><Relationship Id="rId4" Type="http://schemas.openxmlformats.org/officeDocument/2006/relationships/image" Target="../media/image163.jpeg"/></Relationships>
</file>

<file path=ppt/slides/_rels/slide7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72.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18" name="Group 17"/>
          <p:cNvGrpSpPr/>
          <p:nvPr/>
        </p:nvGrpSpPr>
        <p:grpSpPr>
          <a:xfrm>
            <a:off x="937314" y="1379352"/>
            <a:ext cx="5186622" cy="4579599"/>
            <a:chOff x="1555944" y="-653593"/>
            <a:chExt cx="9220661" cy="8141509"/>
          </a:xfrm>
          <a:blipFill>
            <a:blip r:embed="rId2"/>
            <a:stretch>
              <a:fillRect/>
            </a:stretch>
          </a:blipFill>
        </p:grpSpPr>
        <p:sp>
          <p:nvSpPr>
            <p:cNvPr id="7" name="Rounded Rectangle 6"/>
            <p:cNvSpPr/>
            <p:nvPr/>
          </p:nvSpPr>
          <p:spPr>
            <a:xfrm rot="2114149">
              <a:off x="3447953" y="-634643"/>
              <a:ext cx="875902" cy="802709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
          <p:nvSpPr>
            <p:cNvPr id="8" name="Rounded Rectangle 7"/>
            <p:cNvSpPr/>
            <p:nvPr/>
          </p:nvSpPr>
          <p:spPr>
            <a:xfrm rot="2114149">
              <a:off x="4602880" y="-610578"/>
              <a:ext cx="875902" cy="80984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
          <p:nvSpPr>
            <p:cNvPr id="9" name="Rounded Rectangle 8"/>
            <p:cNvSpPr/>
            <p:nvPr/>
          </p:nvSpPr>
          <p:spPr>
            <a:xfrm rot="2114149">
              <a:off x="5817913" y="-608191"/>
              <a:ext cx="875902" cy="80654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
          <p:nvSpPr>
            <p:cNvPr id="10" name="Rounded Rectangle 9"/>
            <p:cNvSpPr/>
            <p:nvPr/>
          </p:nvSpPr>
          <p:spPr>
            <a:xfrm rot="2114149">
              <a:off x="7025927" y="-607414"/>
              <a:ext cx="875902" cy="805695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
          <p:nvSpPr>
            <p:cNvPr id="11" name="Rounded Rectangle 10"/>
            <p:cNvSpPr/>
            <p:nvPr/>
          </p:nvSpPr>
          <p:spPr>
            <a:xfrm rot="2114149">
              <a:off x="8203394" y="-610773"/>
              <a:ext cx="875902" cy="809363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dirty="0"/>
            </a:p>
          </p:txBody>
        </p:sp>
        <p:sp>
          <p:nvSpPr>
            <p:cNvPr id="12" name="Rounded Rectangle 11"/>
            <p:cNvSpPr/>
            <p:nvPr/>
          </p:nvSpPr>
          <p:spPr>
            <a:xfrm rot="2114149">
              <a:off x="9332233" y="-390496"/>
              <a:ext cx="875902" cy="783228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
          <p:nvSpPr>
            <p:cNvPr id="13" name="Rounded Rectangle 12"/>
            <p:cNvSpPr/>
            <p:nvPr/>
          </p:nvSpPr>
          <p:spPr>
            <a:xfrm rot="2114149">
              <a:off x="1555944" y="-482628"/>
              <a:ext cx="875902" cy="62571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
          <p:nvSpPr>
            <p:cNvPr id="14" name="Rounded Rectangle 13"/>
            <p:cNvSpPr/>
            <p:nvPr/>
          </p:nvSpPr>
          <p:spPr>
            <a:xfrm rot="2114149">
              <a:off x="2232450" y="-653593"/>
              <a:ext cx="875902" cy="809775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
          <p:nvSpPr>
            <p:cNvPr id="15" name="Rounded Rectangle 14"/>
            <p:cNvSpPr/>
            <p:nvPr/>
          </p:nvSpPr>
          <p:spPr>
            <a:xfrm rot="2114149">
              <a:off x="9900703" y="1498813"/>
              <a:ext cx="875902" cy="57641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grpSp>
      <p:pic>
        <p:nvPicPr>
          <p:cNvPr id="32" name="Picture 31"/>
          <p:cNvPicPr>
            <a:picLocks noChangeAspect="1"/>
          </p:cNvPicPr>
          <p:nvPr/>
        </p:nvPicPr>
        <p:blipFill>
          <a:blip r:embed="rId3" cstate="print">
            <a:clrChange>
              <a:clrFrom>
                <a:srgbClr val="FFFFFD"/>
              </a:clrFrom>
              <a:clrTo>
                <a:srgbClr val="FFFFFD">
                  <a:alpha val="0"/>
                </a:srgbClr>
              </a:clrTo>
            </a:clrChange>
            <a:extLst>
              <a:ext uri="{28A0092B-C50C-407E-A947-70E740481C1C}">
                <a14:useLocalDpi xmlns:a14="http://schemas.microsoft.com/office/drawing/2010/main" val="0"/>
              </a:ext>
            </a:extLst>
          </a:blip>
          <a:stretch>
            <a:fillRect/>
          </a:stretch>
        </p:blipFill>
        <p:spPr>
          <a:xfrm>
            <a:off x="179439" y="190901"/>
            <a:ext cx="3020363" cy="118845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140" y="190901"/>
            <a:ext cx="1170895" cy="830778"/>
          </a:xfrm>
          <a:prstGeom prst="rect">
            <a:avLst/>
          </a:prstGeom>
        </p:spPr>
      </p:pic>
      <p:pic>
        <p:nvPicPr>
          <p:cNvPr id="17" name="Picture 16"/>
          <p:cNvPicPr>
            <a:picLocks noChangeAspect="1"/>
          </p:cNvPicPr>
          <p:nvPr/>
        </p:nvPicPr>
        <p:blipFill>
          <a:blip r:embed="rId5"/>
          <a:stretch>
            <a:fillRect/>
          </a:stretch>
        </p:blipFill>
        <p:spPr>
          <a:xfrm>
            <a:off x="3795102" y="6864200"/>
            <a:ext cx="2573109" cy="2123658"/>
          </a:xfrm>
          <a:prstGeom prst="rect">
            <a:avLst/>
          </a:prstGeom>
        </p:spPr>
      </p:pic>
      <p:sp>
        <p:nvSpPr>
          <p:cNvPr id="19" name="Rectangle 18"/>
          <p:cNvSpPr/>
          <p:nvPr/>
        </p:nvSpPr>
        <p:spPr>
          <a:xfrm>
            <a:off x="3903518" y="9066118"/>
            <a:ext cx="2777244" cy="253916"/>
          </a:xfrm>
          <a:prstGeom prst="rect">
            <a:avLst/>
          </a:prstGeom>
        </p:spPr>
        <p:txBody>
          <a:bodyPr wrap="square">
            <a:spAutoFit/>
          </a:bodyPr>
          <a:lstStyle/>
          <a:p>
            <a:r>
              <a:rPr lang="en-US" sz="1050" dirty="0"/>
              <a:t>https://goo.gl/maps/QbPQQMsgks6Xr8Cj6</a:t>
            </a:r>
          </a:p>
        </p:txBody>
      </p:sp>
      <p:sp>
        <p:nvSpPr>
          <p:cNvPr id="20" name="TextBox 19"/>
          <p:cNvSpPr txBox="1"/>
          <p:nvPr/>
        </p:nvSpPr>
        <p:spPr>
          <a:xfrm>
            <a:off x="392443" y="6402534"/>
            <a:ext cx="1944763" cy="461665"/>
          </a:xfrm>
          <a:prstGeom prst="rect">
            <a:avLst/>
          </a:prstGeom>
          <a:noFill/>
        </p:spPr>
        <p:txBody>
          <a:bodyPr wrap="none" rtlCol="0">
            <a:spAutoFit/>
          </a:bodyPr>
          <a:lstStyle/>
          <a:p>
            <a:r>
              <a:rPr lang="en-US" sz="2400" dirty="0">
                <a:solidFill>
                  <a:srgbClr val="4D7731"/>
                </a:solidFill>
                <a:latin typeface="Bauhaus 93" panose="04030905020B02020C02" pitchFamily="82" charset="0"/>
              </a:rPr>
              <a:t>CONTACT US</a:t>
            </a:r>
          </a:p>
        </p:txBody>
      </p:sp>
      <p:sp>
        <p:nvSpPr>
          <p:cNvPr id="21" name="TextBox 20"/>
          <p:cNvSpPr txBox="1"/>
          <p:nvPr/>
        </p:nvSpPr>
        <p:spPr>
          <a:xfrm>
            <a:off x="394825" y="6864199"/>
            <a:ext cx="3186194" cy="2123658"/>
          </a:xfrm>
          <a:prstGeom prst="rect">
            <a:avLst/>
          </a:prstGeom>
          <a:noFill/>
        </p:spPr>
        <p:txBody>
          <a:bodyPr wrap="square" rtlCol="0">
            <a:spAutoFit/>
          </a:bodyPr>
          <a:lstStyle/>
          <a:p>
            <a:r>
              <a:rPr lang="en-US" sz="2400" dirty="0">
                <a:solidFill>
                  <a:schemeClr val="accent2">
                    <a:lumMod val="75000"/>
                  </a:schemeClr>
                </a:solidFill>
                <a:latin typeface="Bauhaus 93" panose="04030905020B02020C02" pitchFamily="82" charset="0"/>
              </a:rPr>
              <a:t>GEOMAR GULF LLC</a:t>
            </a:r>
          </a:p>
          <a:p>
            <a:r>
              <a:rPr lang="en-US" dirty="0"/>
              <a:t>PO Box 122801</a:t>
            </a:r>
          </a:p>
          <a:p>
            <a:r>
              <a:rPr lang="en-US" dirty="0"/>
              <a:t>Dubai UAE</a:t>
            </a:r>
          </a:p>
          <a:p>
            <a:r>
              <a:rPr lang="en-US" dirty="0"/>
              <a:t>Tel: 	04 320 98 97</a:t>
            </a:r>
          </a:p>
          <a:p>
            <a:r>
              <a:rPr lang="en-US" dirty="0"/>
              <a:t>Fax:04 320 9009</a:t>
            </a:r>
          </a:p>
          <a:p>
            <a:r>
              <a:rPr lang="en-US" dirty="0"/>
              <a:t>info@geomargulfllc.com</a:t>
            </a:r>
          </a:p>
          <a:p>
            <a:r>
              <a:rPr lang="en-US" dirty="0"/>
              <a:t>www.geomargulfllc.com</a:t>
            </a:r>
          </a:p>
        </p:txBody>
      </p:sp>
      <p:sp>
        <p:nvSpPr>
          <p:cNvPr id="22" name="TextBox 21"/>
          <p:cNvSpPr txBox="1"/>
          <p:nvPr/>
        </p:nvSpPr>
        <p:spPr>
          <a:xfrm>
            <a:off x="1012016" y="5683770"/>
            <a:ext cx="4280124" cy="6463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pc="338" dirty="0">
                <a:solidFill>
                  <a:srgbClr val="004800"/>
                </a:solidFill>
                <a:latin typeface="Bauhaus 93" panose="04030905020B02020C02" pitchFamily="82" charset="0"/>
              </a:rPr>
              <a:t>COMPANY PROFILE</a:t>
            </a:r>
          </a:p>
          <a:p>
            <a:pPr algn="ctr"/>
            <a:r>
              <a:rPr lang="en-US" spc="338" dirty="0">
                <a:solidFill>
                  <a:srgbClr val="004800"/>
                </a:solidFill>
                <a:latin typeface="Bauhaus 93" panose="04030905020B02020C02" pitchFamily="82" charset="0"/>
              </a:rPr>
              <a:t>2022</a:t>
            </a:r>
          </a:p>
        </p:txBody>
      </p:sp>
    </p:spTree>
    <p:extLst>
      <p:ext uri="{BB962C8B-B14F-4D97-AF65-F5344CB8AC3E}">
        <p14:creationId xmlns:p14="http://schemas.microsoft.com/office/powerpoint/2010/main" val="935882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5134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KEY PERSONNEL CV</a:t>
            </a:r>
            <a:endParaRPr lang="en-US" spc="338" dirty="0">
              <a:solidFill>
                <a:srgbClr val="004800"/>
              </a:solidFill>
              <a:latin typeface="Bauhaus 93" panose="04030905020B02020C02" pitchFamily="82" charset="0"/>
            </a:endParaRPr>
          </a:p>
        </p:txBody>
      </p:sp>
      <p:sp>
        <p:nvSpPr>
          <p:cNvPr id="10" name="TextBox 9"/>
          <p:cNvSpPr txBox="1"/>
          <p:nvPr/>
        </p:nvSpPr>
        <p:spPr>
          <a:xfrm>
            <a:off x="320040" y="1181100"/>
            <a:ext cx="1150620" cy="838200"/>
          </a:xfrm>
          <a:prstGeom prst="rect">
            <a:avLst/>
          </a:prstGeom>
          <a:noFill/>
        </p:spPr>
        <p:txBody>
          <a:bodyPr wrap="square" rtlCol="0">
            <a:spAutoFit/>
          </a:bodyPr>
          <a:lstStyle/>
          <a:p>
            <a:endParaRPr lang="en-US" dirty="0"/>
          </a:p>
        </p:txBody>
      </p:sp>
      <p:pic>
        <p:nvPicPr>
          <p:cNvPr id="3" name="Picture 2"/>
          <p:cNvPicPr>
            <a:picLocks noChangeAspect="1"/>
          </p:cNvPicPr>
          <p:nvPr/>
        </p:nvPicPr>
        <p:blipFill>
          <a:blip r:embed="rId2"/>
          <a:stretch>
            <a:fillRect/>
          </a:stretch>
        </p:blipFill>
        <p:spPr>
          <a:xfrm>
            <a:off x="320040" y="1181100"/>
            <a:ext cx="5529814" cy="6144768"/>
          </a:xfrm>
          <a:prstGeom prst="rect">
            <a:avLst/>
          </a:prstGeom>
        </p:spPr>
      </p:pic>
    </p:spTree>
    <p:extLst>
      <p:ext uri="{BB962C8B-B14F-4D97-AF65-F5344CB8AC3E}">
        <p14:creationId xmlns:p14="http://schemas.microsoft.com/office/powerpoint/2010/main" val="3794976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5134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KEY PERSONNEL CV</a:t>
            </a:r>
            <a:endParaRPr lang="en-US" spc="338" dirty="0">
              <a:solidFill>
                <a:srgbClr val="004800"/>
              </a:solidFill>
              <a:latin typeface="Bauhaus 93" panose="04030905020B02020C02" pitchFamily="82" charset="0"/>
            </a:endParaRPr>
          </a:p>
        </p:txBody>
      </p:sp>
      <p:pic>
        <p:nvPicPr>
          <p:cNvPr id="5" name="Picture 4"/>
          <p:cNvPicPr>
            <a:picLocks noChangeAspect="1"/>
          </p:cNvPicPr>
          <p:nvPr/>
        </p:nvPicPr>
        <p:blipFill rotWithShape="1">
          <a:blip r:embed="rId2"/>
          <a:srcRect r="41557"/>
          <a:stretch/>
        </p:blipFill>
        <p:spPr>
          <a:xfrm>
            <a:off x="132501" y="1056095"/>
            <a:ext cx="6020816" cy="6147450"/>
          </a:xfrm>
          <a:prstGeom prst="rect">
            <a:avLst/>
          </a:prstGeom>
        </p:spPr>
      </p:pic>
    </p:spTree>
    <p:extLst>
      <p:ext uri="{BB962C8B-B14F-4D97-AF65-F5344CB8AC3E}">
        <p14:creationId xmlns:p14="http://schemas.microsoft.com/office/powerpoint/2010/main" val="20979241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5134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KEY PERSONNEL CV</a:t>
            </a:r>
            <a:endParaRPr lang="en-US" spc="338" dirty="0">
              <a:solidFill>
                <a:srgbClr val="004800"/>
              </a:solidFill>
              <a:latin typeface="Bauhaus 93" panose="04030905020B02020C02" pitchFamily="82" charset="0"/>
            </a:endParaRPr>
          </a:p>
        </p:txBody>
      </p:sp>
      <p:pic>
        <p:nvPicPr>
          <p:cNvPr id="3" name="Picture 2"/>
          <p:cNvPicPr>
            <a:picLocks noChangeAspect="1"/>
          </p:cNvPicPr>
          <p:nvPr/>
        </p:nvPicPr>
        <p:blipFill rotWithShape="1">
          <a:blip r:embed="rId2"/>
          <a:srcRect r="39506"/>
          <a:stretch/>
        </p:blipFill>
        <p:spPr>
          <a:xfrm>
            <a:off x="190500" y="1022512"/>
            <a:ext cx="6298528" cy="6775288"/>
          </a:xfrm>
          <a:prstGeom prst="rect">
            <a:avLst/>
          </a:prstGeom>
        </p:spPr>
      </p:pic>
    </p:spTree>
    <p:extLst>
      <p:ext uri="{BB962C8B-B14F-4D97-AF65-F5344CB8AC3E}">
        <p14:creationId xmlns:p14="http://schemas.microsoft.com/office/powerpoint/2010/main" val="22110600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5134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EQUIPMENT LIST</a:t>
            </a:r>
            <a:endParaRPr lang="en-US" spc="338" dirty="0">
              <a:solidFill>
                <a:srgbClr val="004800"/>
              </a:solidFill>
              <a:latin typeface="Bauhaus 93" panose="04030905020B02020C02" pitchFamily="82" charset="0"/>
            </a:endParaRPr>
          </a:p>
        </p:txBody>
      </p:sp>
      <p:pic>
        <p:nvPicPr>
          <p:cNvPr id="26" name="Picture 25"/>
          <p:cNvPicPr>
            <a:picLocks noChangeAspect="1"/>
          </p:cNvPicPr>
          <p:nvPr/>
        </p:nvPicPr>
        <p:blipFill>
          <a:blip r:embed="rId2"/>
          <a:stretch>
            <a:fillRect/>
          </a:stretch>
        </p:blipFill>
        <p:spPr>
          <a:xfrm>
            <a:off x="169675" y="1203960"/>
            <a:ext cx="5714237" cy="6717489"/>
          </a:xfrm>
          <a:prstGeom prst="rect">
            <a:avLst/>
          </a:prstGeom>
        </p:spPr>
      </p:pic>
    </p:spTree>
    <p:extLst>
      <p:ext uri="{BB962C8B-B14F-4D97-AF65-F5344CB8AC3E}">
        <p14:creationId xmlns:p14="http://schemas.microsoft.com/office/powerpoint/2010/main" val="23681698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5134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PLANTS AND MACHINERIES</a:t>
            </a:r>
            <a:endParaRPr lang="en-US" spc="338" dirty="0">
              <a:solidFill>
                <a:srgbClr val="004800"/>
              </a:solidFill>
              <a:latin typeface="Bauhaus 93" panose="04030905020B02020C02" pitchFamily="82" charset="0"/>
            </a:endParaRPr>
          </a:p>
        </p:txBody>
      </p:sp>
      <p:sp>
        <p:nvSpPr>
          <p:cNvPr id="6" name="TextBox 5"/>
          <p:cNvSpPr txBox="1"/>
          <p:nvPr/>
        </p:nvSpPr>
        <p:spPr>
          <a:xfrm>
            <a:off x="370114" y="1070436"/>
            <a:ext cx="1717137" cy="369332"/>
          </a:xfrm>
          <a:prstGeom prst="rect">
            <a:avLst/>
          </a:prstGeom>
          <a:noFill/>
        </p:spPr>
        <p:txBody>
          <a:bodyPr wrap="none" rtlCol="0">
            <a:spAutoFit/>
          </a:bodyPr>
          <a:lstStyle/>
          <a:p>
            <a:r>
              <a:rPr lang="da-DK" b="1" dirty="0"/>
              <a:t>DRILLING RIGS</a:t>
            </a:r>
            <a:endParaRPr lang="en-US" b="1" dirty="0"/>
          </a:p>
        </p:txBody>
      </p:sp>
      <p:pic>
        <p:nvPicPr>
          <p:cNvPr id="9" name="Picture 8"/>
          <p:cNvPicPr>
            <a:picLocks noChangeAspect="1"/>
          </p:cNvPicPr>
          <p:nvPr/>
        </p:nvPicPr>
        <p:blipFill>
          <a:blip r:embed="rId2"/>
          <a:stretch>
            <a:fillRect/>
          </a:stretch>
        </p:blipFill>
        <p:spPr>
          <a:xfrm>
            <a:off x="3330172" y="1439768"/>
            <a:ext cx="2977493" cy="3931818"/>
          </a:xfrm>
          <a:prstGeom prst="rect">
            <a:avLst/>
          </a:prstGeom>
        </p:spPr>
      </p:pic>
      <p:pic>
        <p:nvPicPr>
          <p:cNvPr id="10" name="Picture 9"/>
          <p:cNvPicPr>
            <a:picLocks noChangeAspect="1"/>
          </p:cNvPicPr>
          <p:nvPr/>
        </p:nvPicPr>
        <p:blipFill>
          <a:blip r:embed="rId3"/>
          <a:stretch>
            <a:fillRect/>
          </a:stretch>
        </p:blipFill>
        <p:spPr>
          <a:xfrm>
            <a:off x="431800" y="5525878"/>
            <a:ext cx="3496826" cy="3931920"/>
          </a:xfrm>
          <a:prstGeom prst="rect">
            <a:avLst/>
          </a:prstGeom>
        </p:spPr>
      </p:pic>
      <p:sp>
        <p:nvSpPr>
          <p:cNvPr id="11" name="TextBox 10"/>
          <p:cNvSpPr txBox="1"/>
          <p:nvPr/>
        </p:nvSpPr>
        <p:spPr>
          <a:xfrm>
            <a:off x="1173695" y="3210590"/>
            <a:ext cx="4122059" cy="400110"/>
          </a:xfrm>
          <a:prstGeom prst="rect">
            <a:avLst/>
          </a:prstGeom>
          <a:noFill/>
        </p:spPr>
        <p:txBody>
          <a:bodyPr wrap="square" rtlCol="0">
            <a:spAutoFit/>
          </a:bodyPr>
          <a:lstStyle/>
          <a:p>
            <a:r>
              <a:rPr lang="en-US" sz="2000" b="1" dirty="0">
                <a:solidFill>
                  <a:srgbClr val="0B7326"/>
                </a:solidFill>
                <a:latin typeface="+mj-lt"/>
                <a:ea typeface="Abel"/>
                <a:cs typeface="Abel"/>
              </a:rPr>
              <a:t>Bauer BG36</a:t>
            </a:r>
          </a:p>
        </p:txBody>
      </p:sp>
      <p:sp>
        <p:nvSpPr>
          <p:cNvPr id="12" name="TextBox 11"/>
          <p:cNvSpPr txBox="1"/>
          <p:nvPr/>
        </p:nvSpPr>
        <p:spPr>
          <a:xfrm>
            <a:off x="3928626" y="6942353"/>
            <a:ext cx="4122059" cy="400110"/>
          </a:xfrm>
          <a:prstGeom prst="rect">
            <a:avLst/>
          </a:prstGeom>
          <a:noFill/>
        </p:spPr>
        <p:txBody>
          <a:bodyPr wrap="square" rtlCol="0">
            <a:spAutoFit/>
          </a:bodyPr>
          <a:lstStyle/>
          <a:p>
            <a:r>
              <a:rPr lang="en-US" sz="2000" b="1" dirty="0" err="1">
                <a:solidFill>
                  <a:srgbClr val="0B7326"/>
                </a:solidFill>
                <a:latin typeface="+mj-lt"/>
                <a:ea typeface="Abel"/>
                <a:cs typeface="Abel"/>
              </a:rPr>
              <a:t>Soilmec</a:t>
            </a:r>
            <a:r>
              <a:rPr lang="en-US" sz="2000" b="1" dirty="0">
                <a:solidFill>
                  <a:srgbClr val="0B7326"/>
                </a:solidFill>
                <a:latin typeface="+mj-lt"/>
                <a:ea typeface="Abel"/>
                <a:cs typeface="Abel"/>
              </a:rPr>
              <a:t> SR100</a:t>
            </a:r>
            <a:endParaRPr lang="en-US" sz="2000" dirty="0">
              <a:latin typeface="+mj-lt"/>
            </a:endParaRPr>
          </a:p>
        </p:txBody>
      </p:sp>
    </p:spTree>
    <p:extLst>
      <p:ext uri="{BB962C8B-B14F-4D97-AF65-F5344CB8AC3E}">
        <p14:creationId xmlns:p14="http://schemas.microsoft.com/office/powerpoint/2010/main" val="27930151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5134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PLANTS AND MACHINERIES</a:t>
            </a:r>
            <a:endParaRPr lang="en-US" spc="338" dirty="0">
              <a:solidFill>
                <a:srgbClr val="004800"/>
              </a:solidFill>
              <a:latin typeface="Bauhaus 93" panose="04030905020B02020C02" pitchFamily="82" charset="0"/>
            </a:endParaRPr>
          </a:p>
        </p:txBody>
      </p:sp>
      <p:sp>
        <p:nvSpPr>
          <p:cNvPr id="6" name="TextBox 5"/>
          <p:cNvSpPr txBox="1"/>
          <p:nvPr/>
        </p:nvSpPr>
        <p:spPr>
          <a:xfrm>
            <a:off x="370114" y="1070436"/>
            <a:ext cx="1717137" cy="369332"/>
          </a:xfrm>
          <a:prstGeom prst="rect">
            <a:avLst/>
          </a:prstGeom>
          <a:noFill/>
        </p:spPr>
        <p:txBody>
          <a:bodyPr wrap="none" rtlCol="0">
            <a:spAutoFit/>
          </a:bodyPr>
          <a:lstStyle/>
          <a:p>
            <a:r>
              <a:rPr lang="da-DK" b="1" dirty="0"/>
              <a:t>DRILLING RIGS</a:t>
            </a:r>
            <a:endParaRPr lang="en-US" b="1"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3892"/>
          <a:stretch/>
        </p:blipFill>
        <p:spPr>
          <a:xfrm>
            <a:off x="566233" y="1875906"/>
            <a:ext cx="3249336" cy="4163825"/>
          </a:xfrm>
          <a:prstGeom prst="rect">
            <a:avLst/>
          </a:prstGeom>
        </p:spPr>
      </p:pic>
      <p:pic>
        <p:nvPicPr>
          <p:cNvPr id="13" name="Picture 12"/>
          <p:cNvPicPr>
            <a:picLocks noChangeAspect="1"/>
          </p:cNvPicPr>
          <p:nvPr/>
        </p:nvPicPr>
        <p:blipFill rotWithShape="1">
          <a:blip r:embed="rId3"/>
          <a:srcRect l="4782"/>
          <a:stretch/>
        </p:blipFill>
        <p:spPr>
          <a:xfrm>
            <a:off x="2087251" y="6297213"/>
            <a:ext cx="4446213" cy="2617469"/>
          </a:xfrm>
          <a:prstGeom prst="rect">
            <a:avLst/>
          </a:prstGeom>
        </p:spPr>
      </p:pic>
      <p:sp>
        <p:nvSpPr>
          <p:cNvPr id="15" name="TextBox 14"/>
          <p:cNvSpPr txBox="1"/>
          <p:nvPr/>
        </p:nvSpPr>
        <p:spPr>
          <a:xfrm>
            <a:off x="4056869" y="3757763"/>
            <a:ext cx="4122059" cy="400110"/>
          </a:xfrm>
          <a:prstGeom prst="rect">
            <a:avLst/>
          </a:prstGeom>
          <a:noFill/>
        </p:spPr>
        <p:txBody>
          <a:bodyPr wrap="square" rtlCol="0">
            <a:spAutoFit/>
          </a:bodyPr>
          <a:lstStyle/>
          <a:p>
            <a:r>
              <a:rPr lang="en-US" sz="2000" b="1" dirty="0">
                <a:solidFill>
                  <a:srgbClr val="0B7326"/>
                </a:solidFill>
                <a:latin typeface="+mj-lt"/>
              </a:rPr>
              <a:t>IMT AF220</a:t>
            </a:r>
            <a:endParaRPr lang="en-US" sz="2000" dirty="0">
              <a:latin typeface="+mj-lt"/>
            </a:endParaRPr>
          </a:p>
        </p:txBody>
      </p:sp>
      <p:sp>
        <p:nvSpPr>
          <p:cNvPr id="16" name="TextBox 15"/>
          <p:cNvSpPr txBox="1"/>
          <p:nvPr/>
        </p:nvSpPr>
        <p:spPr>
          <a:xfrm>
            <a:off x="91386" y="7589782"/>
            <a:ext cx="2274592" cy="400110"/>
          </a:xfrm>
          <a:prstGeom prst="rect">
            <a:avLst/>
          </a:prstGeom>
          <a:noFill/>
        </p:spPr>
        <p:txBody>
          <a:bodyPr wrap="square" rtlCol="0">
            <a:spAutoFit/>
          </a:bodyPr>
          <a:lstStyle/>
          <a:p>
            <a:r>
              <a:rPr lang="en-US" sz="2000" b="1" dirty="0" err="1">
                <a:solidFill>
                  <a:srgbClr val="0B7326"/>
                </a:solidFill>
                <a:latin typeface="+mj-lt"/>
                <a:ea typeface="Abel"/>
                <a:cs typeface="Abel"/>
              </a:rPr>
              <a:t>Soilmec</a:t>
            </a:r>
            <a:r>
              <a:rPr lang="en-US" sz="2000" b="1" dirty="0">
                <a:solidFill>
                  <a:srgbClr val="0B7326"/>
                </a:solidFill>
                <a:latin typeface="+mj-lt"/>
                <a:ea typeface="Abel"/>
                <a:cs typeface="Abel"/>
              </a:rPr>
              <a:t> R825</a:t>
            </a:r>
          </a:p>
        </p:txBody>
      </p:sp>
    </p:spTree>
    <p:extLst>
      <p:ext uri="{BB962C8B-B14F-4D97-AF65-F5344CB8AC3E}">
        <p14:creationId xmlns:p14="http://schemas.microsoft.com/office/powerpoint/2010/main" val="34656903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5134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PLANTS AND MACHINERIES</a:t>
            </a:r>
            <a:endParaRPr lang="en-US" spc="338" dirty="0">
              <a:solidFill>
                <a:srgbClr val="004800"/>
              </a:solidFill>
              <a:latin typeface="Bauhaus 93" panose="04030905020B02020C02" pitchFamily="82" charset="0"/>
            </a:endParaRPr>
          </a:p>
        </p:txBody>
      </p:sp>
      <p:sp>
        <p:nvSpPr>
          <p:cNvPr id="6" name="TextBox 5"/>
          <p:cNvSpPr txBox="1"/>
          <p:nvPr/>
        </p:nvSpPr>
        <p:spPr>
          <a:xfrm>
            <a:off x="370114" y="1070436"/>
            <a:ext cx="1717137" cy="369332"/>
          </a:xfrm>
          <a:prstGeom prst="rect">
            <a:avLst/>
          </a:prstGeom>
          <a:noFill/>
        </p:spPr>
        <p:txBody>
          <a:bodyPr wrap="none" rtlCol="0">
            <a:spAutoFit/>
          </a:bodyPr>
          <a:lstStyle/>
          <a:p>
            <a:r>
              <a:rPr lang="da-DK" b="1" dirty="0"/>
              <a:t>DRILLING RIGS</a:t>
            </a:r>
            <a:endParaRPr lang="en-US" b="1" dirty="0"/>
          </a:p>
        </p:txBody>
      </p:sp>
      <p:pic>
        <p:nvPicPr>
          <p:cNvPr id="4" name="Picture 3"/>
          <p:cNvPicPr>
            <a:picLocks noChangeAspect="1"/>
          </p:cNvPicPr>
          <p:nvPr/>
        </p:nvPicPr>
        <p:blipFill>
          <a:blip r:embed="rId2"/>
          <a:stretch>
            <a:fillRect/>
          </a:stretch>
        </p:blipFill>
        <p:spPr>
          <a:xfrm>
            <a:off x="266700" y="1627392"/>
            <a:ext cx="3975101" cy="337707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248" y="5749049"/>
            <a:ext cx="4337072" cy="3252804"/>
          </a:xfrm>
          <a:prstGeom prst="rect">
            <a:avLst/>
          </a:prstGeom>
        </p:spPr>
      </p:pic>
      <p:sp>
        <p:nvSpPr>
          <p:cNvPr id="7" name="TextBox 6"/>
          <p:cNvSpPr txBox="1"/>
          <p:nvPr/>
        </p:nvSpPr>
        <p:spPr>
          <a:xfrm>
            <a:off x="119742" y="4992038"/>
            <a:ext cx="4122059" cy="400110"/>
          </a:xfrm>
          <a:prstGeom prst="rect">
            <a:avLst/>
          </a:prstGeom>
          <a:noFill/>
        </p:spPr>
        <p:txBody>
          <a:bodyPr wrap="square" rtlCol="0">
            <a:spAutoFit/>
          </a:bodyPr>
          <a:lstStyle/>
          <a:p>
            <a:pPr algn="ctr"/>
            <a:r>
              <a:rPr lang="en-US" sz="2000" b="1" dirty="0" err="1">
                <a:solidFill>
                  <a:srgbClr val="0B7326"/>
                </a:solidFill>
                <a:latin typeface="+mj-lt"/>
                <a:ea typeface="Abel"/>
                <a:cs typeface="Abel"/>
              </a:rPr>
              <a:t>Soilmec</a:t>
            </a:r>
            <a:r>
              <a:rPr lang="en-US" sz="2000" b="1" dirty="0">
                <a:solidFill>
                  <a:srgbClr val="0B7326"/>
                </a:solidFill>
                <a:latin typeface="+mj-lt"/>
                <a:ea typeface="Abel"/>
                <a:cs typeface="Abel"/>
              </a:rPr>
              <a:t> R620 (2 No)</a:t>
            </a:r>
          </a:p>
        </p:txBody>
      </p:sp>
      <p:sp>
        <p:nvSpPr>
          <p:cNvPr id="8" name="TextBox 7"/>
          <p:cNvSpPr txBox="1"/>
          <p:nvPr/>
        </p:nvSpPr>
        <p:spPr>
          <a:xfrm>
            <a:off x="193219" y="6935937"/>
            <a:ext cx="4122059" cy="461665"/>
          </a:xfrm>
          <a:prstGeom prst="rect">
            <a:avLst/>
          </a:prstGeom>
          <a:noFill/>
        </p:spPr>
        <p:txBody>
          <a:bodyPr wrap="square" rtlCol="0">
            <a:spAutoFit/>
          </a:bodyPr>
          <a:lstStyle/>
          <a:p>
            <a:r>
              <a:rPr lang="en-US" sz="2000" b="1" dirty="0" err="1">
                <a:solidFill>
                  <a:srgbClr val="0B7326"/>
                </a:solidFill>
                <a:latin typeface="+mj-lt"/>
                <a:ea typeface="Abel"/>
                <a:cs typeface="Abel"/>
              </a:rPr>
              <a:t>Casagrande</a:t>
            </a:r>
            <a:r>
              <a:rPr lang="en-US" sz="2400" b="1" dirty="0">
                <a:solidFill>
                  <a:srgbClr val="0B7326"/>
                </a:solidFill>
                <a:latin typeface="+mj-lt"/>
                <a:ea typeface="Abel"/>
                <a:cs typeface="Abel"/>
              </a:rPr>
              <a:t> </a:t>
            </a:r>
            <a:r>
              <a:rPr lang="en-US" sz="2000" b="1" dirty="0">
                <a:solidFill>
                  <a:srgbClr val="0B7326"/>
                </a:solidFill>
                <a:latin typeface="+mj-lt"/>
                <a:ea typeface="Abel"/>
                <a:cs typeface="Abel"/>
              </a:rPr>
              <a:t>C6</a:t>
            </a:r>
          </a:p>
        </p:txBody>
      </p:sp>
    </p:spTree>
    <p:extLst>
      <p:ext uri="{BB962C8B-B14F-4D97-AF65-F5344CB8AC3E}">
        <p14:creationId xmlns:p14="http://schemas.microsoft.com/office/powerpoint/2010/main" val="8964837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5134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PLANTS AND MACHINERIES</a:t>
            </a:r>
            <a:endParaRPr lang="en-US" spc="338" dirty="0">
              <a:solidFill>
                <a:srgbClr val="004800"/>
              </a:solidFill>
              <a:latin typeface="Bauhaus 93" panose="04030905020B02020C02" pitchFamily="82" charset="0"/>
            </a:endParaRPr>
          </a:p>
        </p:txBody>
      </p:sp>
      <p:sp>
        <p:nvSpPr>
          <p:cNvPr id="6" name="TextBox 5"/>
          <p:cNvSpPr txBox="1"/>
          <p:nvPr/>
        </p:nvSpPr>
        <p:spPr>
          <a:xfrm>
            <a:off x="370114" y="1070436"/>
            <a:ext cx="3677289" cy="369332"/>
          </a:xfrm>
          <a:prstGeom prst="rect">
            <a:avLst/>
          </a:prstGeom>
          <a:noFill/>
        </p:spPr>
        <p:txBody>
          <a:bodyPr wrap="none" rtlCol="0">
            <a:spAutoFit/>
          </a:bodyPr>
          <a:lstStyle/>
          <a:p>
            <a:r>
              <a:rPr lang="da-DK" b="1" dirty="0"/>
              <a:t>MODULAR BARGE AND TUG BOAT</a:t>
            </a:r>
          </a:p>
        </p:txBody>
      </p:sp>
      <p:pic>
        <p:nvPicPr>
          <p:cNvPr id="4" name="Picture 3"/>
          <p:cNvPicPr>
            <a:picLocks noChangeAspect="1"/>
          </p:cNvPicPr>
          <p:nvPr/>
        </p:nvPicPr>
        <p:blipFill>
          <a:blip r:embed="rId2"/>
          <a:stretch>
            <a:fillRect/>
          </a:stretch>
        </p:blipFill>
        <p:spPr>
          <a:xfrm>
            <a:off x="431799" y="1439768"/>
            <a:ext cx="5189105" cy="291887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895" y="5307950"/>
            <a:ext cx="5008433" cy="3349390"/>
          </a:xfrm>
          <a:prstGeom prst="rect">
            <a:avLst/>
          </a:prstGeom>
        </p:spPr>
      </p:pic>
      <p:sp>
        <p:nvSpPr>
          <p:cNvPr id="7" name="TextBox 6">
            <a:extLst>
              <a:ext uri="{FF2B5EF4-FFF2-40B4-BE49-F238E27FC236}">
                <a16:creationId xmlns:a16="http://schemas.microsoft.com/office/drawing/2014/main" id="{374609C9-FCC8-40C8-ABC1-C3FF4095D3B6}"/>
              </a:ext>
            </a:extLst>
          </p:cNvPr>
          <p:cNvSpPr txBox="1"/>
          <p:nvPr/>
        </p:nvSpPr>
        <p:spPr>
          <a:xfrm>
            <a:off x="757890" y="4327861"/>
            <a:ext cx="4122059" cy="400110"/>
          </a:xfrm>
          <a:prstGeom prst="rect">
            <a:avLst/>
          </a:prstGeom>
          <a:noFill/>
        </p:spPr>
        <p:txBody>
          <a:bodyPr wrap="square" rtlCol="0">
            <a:spAutoFit/>
          </a:bodyPr>
          <a:lstStyle/>
          <a:p>
            <a:pPr algn="ctr"/>
            <a:r>
              <a:rPr lang="en-US" sz="2000" b="1" dirty="0">
                <a:solidFill>
                  <a:srgbClr val="0B7326"/>
                </a:solidFill>
                <a:latin typeface="+mj-lt"/>
                <a:ea typeface="Abel"/>
                <a:cs typeface="Abel"/>
              </a:rPr>
              <a:t>Area: 27m*12m</a:t>
            </a:r>
          </a:p>
        </p:txBody>
      </p:sp>
    </p:spTree>
    <p:extLst>
      <p:ext uri="{BB962C8B-B14F-4D97-AF65-F5344CB8AC3E}">
        <p14:creationId xmlns:p14="http://schemas.microsoft.com/office/powerpoint/2010/main" val="9335755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5134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PLANTS AND MACHINERIES</a:t>
            </a:r>
            <a:endParaRPr lang="en-US" spc="338" dirty="0">
              <a:solidFill>
                <a:srgbClr val="004800"/>
              </a:solidFill>
              <a:latin typeface="Bauhaus 93" panose="04030905020B02020C02" pitchFamily="82" charset="0"/>
            </a:endParaRPr>
          </a:p>
        </p:txBody>
      </p:sp>
      <p:sp>
        <p:nvSpPr>
          <p:cNvPr id="6" name="TextBox 5"/>
          <p:cNvSpPr txBox="1"/>
          <p:nvPr/>
        </p:nvSpPr>
        <p:spPr>
          <a:xfrm>
            <a:off x="370114" y="1070436"/>
            <a:ext cx="2105385" cy="369332"/>
          </a:xfrm>
          <a:prstGeom prst="rect">
            <a:avLst/>
          </a:prstGeom>
          <a:noFill/>
        </p:spPr>
        <p:txBody>
          <a:bodyPr wrap="none" rtlCol="0">
            <a:spAutoFit/>
          </a:bodyPr>
          <a:lstStyle/>
          <a:p>
            <a:r>
              <a:rPr lang="da-DK" b="1" dirty="0"/>
              <a:t>CRAWLER CRANES</a:t>
            </a:r>
            <a:endParaRPr lang="en-US" b="1" dirty="0"/>
          </a:p>
        </p:txBody>
      </p:sp>
      <p:pic>
        <p:nvPicPr>
          <p:cNvPr id="4" name="Picture 3"/>
          <p:cNvPicPr>
            <a:picLocks noChangeAspect="1"/>
          </p:cNvPicPr>
          <p:nvPr/>
        </p:nvPicPr>
        <p:blipFill>
          <a:blip r:embed="rId2"/>
          <a:stretch>
            <a:fillRect/>
          </a:stretch>
        </p:blipFill>
        <p:spPr>
          <a:xfrm>
            <a:off x="110324" y="1627392"/>
            <a:ext cx="3186819" cy="1828800"/>
          </a:xfrm>
          <a:prstGeom prst="rect">
            <a:avLst/>
          </a:prstGeom>
        </p:spPr>
      </p:pic>
      <p:pic>
        <p:nvPicPr>
          <p:cNvPr id="5" name="Picture 4"/>
          <p:cNvPicPr>
            <a:picLocks noChangeAspect="1"/>
          </p:cNvPicPr>
          <p:nvPr/>
        </p:nvPicPr>
        <p:blipFill>
          <a:blip r:embed="rId3"/>
          <a:stretch>
            <a:fillRect/>
          </a:stretch>
        </p:blipFill>
        <p:spPr>
          <a:xfrm>
            <a:off x="3610185" y="1627392"/>
            <a:ext cx="3093157" cy="18288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0519" r="2221" b="23722"/>
          <a:stretch/>
        </p:blipFill>
        <p:spPr>
          <a:xfrm>
            <a:off x="495706" y="4464819"/>
            <a:ext cx="2598828" cy="392972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7836" r="42760" b="7184"/>
          <a:stretch/>
        </p:blipFill>
        <p:spPr>
          <a:xfrm>
            <a:off x="3761535" y="4453977"/>
            <a:ext cx="2790456" cy="3931920"/>
          </a:xfrm>
          <a:prstGeom prst="rect">
            <a:avLst/>
          </a:prstGeom>
        </p:spPr>
      </p:pic>
      <p:sp>
        <p:nvSpPr>
          <p:cNvPr id="9" name="TextBox 8"/>
          <p:cNvSpPr txBox="1"/>
          <p:nvPr/>
        </p:nvSpPr>
        <p:spPr>
          <a:xfrm>
            <a:off x="593530" y="3456192"/>
            <a:ext cx="4122059" cy="400110"/>
          </a:xfrm>
          <a:prstGeom prst="rect">
            <a:avLst/>
          </a:prstGeom>
          <a:noFill/>
        </p:spPr>
        <p:txBody>
          <a:bodyPr wrap="square" rtlCol="0">
            <a:spAutoFit/>
          </a:bodyPr>
          <a:lstStyle/>
          <a:p>
            <a:r>
              <a:rPr lang="en-US" sz="2000" b="1" dirty="0" err="1">
                <a:solidFill>
                  <a:srgbClr val="0B7326"/>
                </a:solidFill>
                <a:latin typeface="+mj-lt"/>
                <a:ea typeface="Abel"/>
                <a:cs typeface="Abel"/>
              </a:rPr>
              <a:t>Sany</a:t>
            </a:r>
            <a:r>
              <a:rPr lang="en-US" sz="2000" b="1" dirty="0">
                <a:solidFill>
                  <a:srgbClr val="0B7326"/>
                </a:solidFill>
                <a:latin typeface="+mj-lt"/>
                <a:ea typeface="Abel"/>
                <a:cs typeface="Abel"/>
              </a:rPr>
              <a:t> SC500D</a:t>
            </a:r>
            <a:endParaRPr lang="en-US" sz="2000" dirty="0">
              <a:latin typeface="+mj-lt"/>
            </a:endParaRPr>
          </a:p>
        </p:txBody>
      </p:sp>
      <p:sp>
        <p:nvSpPr>
          <p:cNvPr id="10" name="TextBox 9"/>
          <p:cNvSpPr txBox="1"/>
          <p:nvPr/>
        </p:nvSpPr>
        <p:spPr>
          <a:xfrm>
            <a:off x="4057813" y="3456192"/>
            <a:ext cx="4122059" cy="400110"/>
          </a:xfrm>
          <a:prstGeom prst="rect">
            <a:avLst/>
          </a:prstGeom>
          <a:noFill/>
        </p:spPr>
        <p:txBody>
          <a:bodyPr wrap="square" rtlCol="0">
            <a:spAutoFit/>
          </a:bodyPr>
          <a:lstStyle/>
          <a:p>
            <a:r>
              <a:rPr lang="en-US" sz="2000" b="1" dirty="0">
                <a:solidFill>
                  <a:srgbClr val="0B7326"/>
                </a:solidFill>
                <a:latin typeface="+mj-lt"/>
              </a:rPr>
              <a:t>NCK </a:t>
            </a:r>
            <a:r>
              <a:rPr lang="en-US" sz="2000" b="1" dirty="0" err="1">
                <a:solidFill>
                  <a:srgbClr val="0B7326"/>
                </a:solidFill>
                <a:latin typeface="+mj-lt"/>
              </a:rPr>
              <a:t>Raiper</a:t>
            </a:r>
            <a:endParaRPr lang="en-US" sz="1100" dirty="0">
              <a:latin typeface="+mj-lt"/>
            </a:endParaRPr>
          </a:p>
        </p:txBody>
      </p:sp>
      <p:sp>
        <p:nvSpPr>
          <p:cNvPr id="3" name="Rectangle 2"/>
          <p:cNvSpPr/>
          <p:nvPr/>
        </p:nvSpPr>
        <p:spPr>
          <a:xfrm>
            <a:off x="265694" y="8379155"/>
            <a:ext cx="2981907" cy="707886"/>
          </a:xfrm>
          <a:prstGeom prst="rect">
            <a:avLst/>
          </a:prstGeom>
        </p:spPr>
        <p:txBody>
          <a:bodyPr wrap="none">
            <a:spAutoFit/>
          </a:bodyPr>
          <a:lstStyle/>
          <a:p>
            <a:pPr algn="ctr"/>
            <a:r>
              <a:rPr lang="en-US" sz="2000" b="1" dirty="0">
                <a:solidFill>
                  <a:srgbClr val="0B7326"/>
                </a:solidFill>
                <a:ea typeface="Abel"/>
                <a:cs typeface="Abel"/>
              </a:rPr>
              <a:t>Samsung Hitachi CX500</a:t>
            </a:r>
            <a:br>
              <a:rPr lang="en-US" sz="2000" b="1" dirty="0">
                <a:solidFill>
                  <a:srgbClr val="0B7326"/>
                </a:solidFill>
                <a:ea typeface="Abel"/>
                <a:cs typeface="Abel"/>
              </a:rPr>
            </a:br>
            <a:r>
              <a:rPr lang="en-US" sz="2000" b="1" dirty="0">
                <a:solidFill>
                  <a:srgbClr val="0B7326"/>
                </a:solidFill>
                <a:ea typeface="Abel"/>
                <a:cs typeface="Abel"/>
              </a:rPr>
              <a:t>(2 No) </a:t>
            </a:r>
            <a:endParaRPr lang="en-US" sz="2000" dirty="0"/>
          </a:p>
        </p:txBody>
      </p:sp>
      <p:sp>
        <p:nvSpPr>
          <p:cNvPr id="11" name="TextBox 10"/>
          <p:cNvSpPr txBox="1"/>
          <p:nvPr/>
        </p:nvSpPr>
        <p:spPr>
          <a:xfrm>
            <a:off x="4057813" y="8379155"/>
            <a:ext cx="4122059" cy="400110"/>
          </a:xfrm>
          <a:prstGeom prst="rect">
            <a:avLst/>
          </a:prstGeom>
          <a:noFill/>
        </p:spPr>
        <p:txBody>
          <a:bodyPr wrap="square" rtlCol="0">
            <a:spAutoFit/>
          </a:bodyPr>
          <a:lstStyle/>
          <a:p>
            <a:r>
              <a:rPr lang="en-US" sz="2000" b="1" dirty="0">
                <a:solidFill>
                  <a:srgbClr val="0B7326"/>
                </a:solidFill>
                <a:latin typeface="+mj-lt"/>
                <a:ea typeface="Abel"/>
                <a:cs typeface="Abel"/>
              </a:rPr>
              <a:t>RBC H40</a:t>
            </a:r>
            <a:endParaRPr lang="en-US" sz="1100" dirty="0">
              <a:latin typeface="+mj-lt"/>
            </a:endParaRPr>
          </a:p>
        </p:txBody>
      </p:sp>
    </p:spTree>
    <p:extLst>
      <p:ext uri="{BB962C8B-B14F-4D97-AF65-F5344CB8AC3E}">
        <p14:creationId xmlns:p14="http://schemas.microsoft.com/office/powerpoint/2010/main" val="38528603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5134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PLANTS AND MACHINERIES</a:t>
            </a:r>
            <a:endParaRPr lang="en-US" spc="338" dirty="0">
              <a:solidFill>
                <a:srgbClr val="004800"/>
              </a:solidFill>
              <a:latin typeface="Bauhaus 93" panose="04030905020B02020C02" pitchFamily="82" charset="0"/>
            </a:endParaRPr>
          </a:p>
        </p:txBody>
      </p:sp>
      <p:sp>
        <p:nvSpPr>
          <p:cNvPr id="6" name="TextBox 5"/>
          <p:cNvSpPr txBox="1"/>
          <p:nvPr/>
        </p:nvSpPr>
        <p:spPr>
          <a:xfrm>
            <a:off x="370114" y="1070436"/>
            <a:ext cx="1221809" cy="369332"/>
          </a:xfrm>
          <a:prstGeom prst="rect">
            <a:avLst/>
          </a:prstGeom>
          <a:noFill/>
        </p:spPr>
        <p:txBody>
          <a:bodyPr wrap="none" rtlCol="0">
            <a:spAutoFit/>
          </a:bodyPr>
          <a:lstStyle/>
          <a:p>
            <a:r>
              <a:rPr lang="da-DK" b="1" dirty="0"/>
              <a:t>HAMMERS</a:t>
            </a:r>
            <a:endParaRPr lang="en-US" b="1" dirty="0"/>
          </a:p>
        </p:txBody>
      </p:sp>
      <p:pic>
        <p:nvPicPr>
          <p:cNvPr id="12" name="Picture 11"/>
          <p:cNvPicPr>
            <a:picLocks noChangeAspect="1"/>
          </p:cNvPicPr>
          <p:nvPr/>
        </p:nvPicPr>
        <p:blipFill>
          <a:blip r:embed="rId2"/>
          <a:stretch>
            <a:fillRect/>
          </a:stretch>
        </p:blipFill>
        <p:spPr>
          <a:xfrm>
            <a:off x="370114" y="1807197"/>
            <a:ext cx="2571184" cy="2616451"/>
          </a:xfrm>
          <a:prstGeom prst="rect">
            <a:avLst/>
          </a:prstGeom>
        </p:spPr>
      </p:pic>
      <p:pic>
        <p:nvPicPr>
          <p:cNvPr id="13" name="Picture 12"/>
          <p:cNvPicPr>
            <a:picLocks noChangeAspect="1"/>
          </p:cNvPicPr>
          <p:nvPr/>
        </p:nvPicPr>
        <p:blipFill rotWithShape="1">
          <a:blip r:embed="rId3"/>
          <a:srcRect r="7529"/>
          <a:stretch/>
        </p:blipFill>
        <p:spPr>
          <a:xfrm>
            <a:off x="3244694" y="1853327"/>
            <a:ext cx="3613306" cy="2570321"/>
          </a:xfrm>
          <a:prstGeom prst="rect">
            <a:avLst/>
          </a:prstGeom>
        </p:spPr>
      </p:pic>
      <p:pic>
        <p:nvPicPr>
          <p:cNvPr id="14" name="Picture 13"/>
          <p:cNvPicPr>
            <a:picLocks noChangeAspect="1"/>
          </p:cNvPicPr>
          <p:nvPr/>
        </p:nvPicPr>
        <p:blipFill rotWithShape="1">
          <a:blip r:embed="rId4"/>
          <a:srcRect r="21865"/>
          <a:stretch/>
        </p:blipFill>
        <p:spPr>
          <a:xfrm>
            <a:off x="539900" y="5348032"/>
            <a:ext cx="2346187" cy="2802203"/>
          </a:xfrm>
          <a:prstGeom prst="rect">
            <a:avLst/>
          </a:prstGeom>
        </p:spPr>
      </p:pic>
      <p:pic>
        <p:nvPicPr>
          <p:cNvPr id="15" name="Picture 14"/>
          <p:cNvPicPr>
            <a:picLocks noChangeAspect="1"/>
          </p:cNvPicPr>
          <p:nvPr/>
        </p:nvPicPr>
        <p:blipFill>
          <a:blip r:embed="rId5"/>
          <a:stretch>
            <a:fillRect/>
          </a:stretch>
        </p:blipFill>
        <p:spPr>
          <a:xfrm>
            <a:off x="4123999" y="5348032"/>
            <a:ext cx="1854696" cy="2802203"/>
          </a:xfrm>
          <a:prstGeom prst="rect">
            <a:avLst/>
          </a:prstGeom>
        </p:spPr>
      </p:pic>
      <p:sp>
        <p:nvSpPr>
          <p:cNvPr id="18" name="TextBox 17"/>
          <p:cNvSpPr txBox="1"/>
          <p:nvPr/>
        </p:nvSpPr>
        <p:spPr>
          <a:xfrm>
            <a:off x="542787" y="4517035"/>
            <a:ext cx="2343300" cy="769441"/>
          </a:xfrm>
          <a:prstGeom prst="rect">
            <a:avLst/>
          </a:prstGeom>
          <a:noFill/>
        </p:spPr>
        <p:txBody>
          <a:bodyPr wrap="square" rtlCol="0">
            <a:spAutoFit/>
          </a:bodyPr>
          <a:lstStyle/>
          <a:p>
            <a:r>
              <a:rPr lang="en-US" sz="2000" b="1" dirty="0">
                <a:solidFill>
                  <a:srgbClr val="0B7326"/>
                </a:solidFill>
                <a:latin typeface="+mj-lt"/>
                <a:ea typeface="Abel"/>
                <a:cs typeface="Abel"/>
              </a:rPr>
              <a:t>PTC</a:t>
            </a:r>
            <a:r>
              <a:rPr lang="en-US" sz="2400" b="1" dirty="0">
                <a:solidFill>
                  <a:srgbClr val="0B7326"/>
                </a:solidFill>
                <a:latin typeface="+mj-lt"/>
              </a:rPr>
              <a:t> </a:t>
            </a:r>
            <a:r>
              <a:rPr lang="en-US" sz="2000" b="1" dirty="0">
                <a:solidFill>
                  <a:srgbClr val="0B7326"/>
                </a:solidFill>
                <a:latin typeface="+mj-lt"/>
                <a:ea typeface="Abel"/>
                <a:cs typeface="Abel"/>
              </a:rPr>
              <a:t>50HD2L</a:t>
            </a:r>
          </a:p>
          <a:p>
            <a:r>
              <a:rPr lang="en-US" sz="2000" b="1" dirty="0" err="1">
                <a:solidFill>
                  <a:srgbClr val="0B7326"/>
                </a:solidFill>
                <a:latin typeface="+mj-lt"/>
                <a:ea typeface="Abel"/>
                <a:cs typeface="Abel"/>
              </a:rPr>
              <a:t>Vibro</a:t>
            </a:r>
            <a:r>
              <a:rPr lang="en-US" sz="2000" b="1" dirty="0">
                <a:solidFill>
                  <a:srgbClr val="0B7326"/>
                </a:solidFill>
                <a:latin typeface="+mj-lt"/>
                <a:ea typeface="Abel"/>
                <a:cs typeface="Abel"/>
              </a:rPr>
              <a:t>-Hammer</a:t>
            </a:r>
          </a:p>
        </p:txBody>
      </p:sp>
      <p:sp>
        <p:nvSpPr>
          <p:cNvPr id="19" name="TextBox 18"/>
          <p:cNvSpPr txBox="1"/>
          <p:nvPr/>
        </p:nvSpPr>
        <p:spPr>
          <a:xfrm>
            <a:off x="3953000" y="4423648"/>
            <a:ext cx="2705445" cy="830997"/>
          </a:xfrm>
          <a:prstGeom prst="rect">
            <a:avLst/>
          </a:prstGeom>
          <a:noFill/>
        </p:spPr>
        <p:txBody>
          <a:bodyPr wrap="square" rtlCol="0">
            <a:spAutoFit/>
          </a:bodyPr>
          <a:lstStyle/>
          <a:p>
            <a:r>
              <a:rPr lang="en-US" sz="2000" b="1" dirty="0">
                <a:solidFill>
                  <a:srgbClr val="0B7326"/>
                </a:solidFill>
                <a:latin typeface="+mj-lt"/>
                <a:ea typeface="Abel"/>
                <a:cs typeface="Abel"/>
              </a:rPr>
              <a:t>PTC</a:t>
            </a:r>
            <a:r>
              <a:rPr lang="en-US" sz="2400" b="1" dirty="0">
                <a:solidFill>
                  <a:srgbClr val="0B7326"/>
                </a:solidFill>
                <a:latin typeface="+mj-lt"/>
              </a:rPr>
              <a:t> </a:t>
            </a:r>
            <a:r>
              <a:rPr lang="en-US" sz="2000" b="1" dirty="0">
                <a:solidFill>
                  <a:srgbClr val="0B7326"/>
                </a:solidFill>
                <a:latin typeface="+mj-lt"/>
                <a:ea typeface="Abel"/>
                <a:cs typeface="Abel"/>
              </a:rPr>
              <a:t>30H1</a:t>
            </a:r>
            <a:r>
              <a:rPr lang="en-US" sz="2400" b="1" dirty="0">
                <a:solidFill>
                  <a:srgbClr val="0B7326"/>
                </a:solidFill>
                <a:latin typeface="+mj-lt"/>
              </a:rPr>
              <a:t> </a:t>
            </a:r>
            <a:r>
              <a:rPr lang="en-US" sz="2000" b="1" dirty="0">
                <a:solidFill>
                  <a:srgbClr val="0B7326"/>
                </a:solidFill>
                <a:latin typeface="+mj-lt"/>
                <a:ea typeface="Abel"/>
                <a:cs typeface="Abel"/>
              </a:rPr>
              <a:t>Vibro-Hammer</a:t>
            </a:r>
            <a:r>
              <a:rPr lang="en-US" sz="2400" b="1" dirty="0">
                <a:solidFill>
                  <a:srgbClr val="0B7326"/>
                </a:solidFill>
                <a:latin typeface="+mj-lt"/>
              </a:rPr>
              <a:t> </a:t>
            </a:r>
            <a:r>
              <a:rPr lang="en-US" sz="2000" b="1" dirty="0">
                <a:solidFill>
                  <a:srgbClr val="0B7326"/>
                </a:solidFill>
                <a:latin typeface="+mj-lt"/>
              </a:rPr>
              <a:t>(</a:t>
            </a:r>
            <a:r>
              <a:rPr lang="en-US" sz="2000" b="1" dirty="0">
                <a:solidFill>
                  <a:srgbClr val="0B7326"/>
                </a:solidFill>
                <a:latin typeface="+mj-lt"/>
                <a:ea typeface="Abel"/>
                <a:cs typeface="Abel"/>
              </a:rPr>
              <a:t>2</a:t>
            </a:r>
            <a:r>
              <a:rPr lang="en-US" sz="2400" b="1" dirty="0">
                <a:solidFill>
                  <a:srgbClr val="0B7326"/>
                </a:solidFill>
                <a:latin typeface="+mj-lt"/>
              </a:rPr>
              <a:t> </a:t>
            </a:r>
            <a:r>
              <a:rPr lang="en-US" sz="2000" b="1" dirty="0">
                <a:solidFill>
                  <a:srgbClr val="0B7326"/>
                </a:solidFill>
                <a:latin typeface="+mj-lt"/>
                <a:ea typeface="Abel"/>
                <a:cs typeface="Abel"/>
              </a:rPr>
              <a:t>NO)</a:t>
            </a:r>
          </a:p>
        </p:txBody>
      </p:sp>
      <p:sp>
        <p:nvSpPr>
          <p:cNvPr id="20" name="TextBox 19"/>
          <p:cNvSpPr txBox="1"/>
          <p:nvPr/>
        </p:nvSpPr>
        <p:spPr>
          <a:xfrm>
            <a:off x="733368" y="8211791"/>
            <a:ext cx="2705445" cy="769441"/>
          </a:xfrm>
          <a:prstGeom prst="rect">
            <a:avLst/>
          </a:prstGeom>
          <a:noFill/>
        </p:spPr>
        <p:txBody>
          <a:bodyPr wrap="square" rtlCol="0">
            <a:spAutoFit/>
          </a:bodyPr>
          <a:lstStyle/>
          <a:p>
            <a:r>
              <a:rPr lang="en-US" sz="2000" b="1" dirty="0">
                <a:solidFill>
                  <a:srgbClr val="0B7326"/>
                </a:solidFill>
                <a:latin typeface="+mj-lt"/>
                <a:ea typeface="Abel"/>
                <a:cs typeface="Abel"/>
              </a:rPr>
              <a:t>Starke</a:t>
            </a:r>
            <a:r>
              <a:rPr lang="en-US" sz="2400" b="1" dirty="0">
                <a:solidFill>
                  <a:srgbClr val="0B7326"/>
                </a:solidFill>
                <a:latin typeface="+mj-lt"/>
              </a:rPr>
              <a:t> </a:t>
            </a:r>
            <a:r>
              <a:rPr lang="en-US" sz="2000" b="1" dirty="0">
                <a:solidFill>
                  <a:srgbClr val="0B7326"/>
                </a:solidFill>
                <a:latin typeface="+mj-lt"/>
                <a:ea typeface="Abel"/>
                <a:cs typeface="Abel"/>
              </a:rPr>
              <a:t>HD30</a:t>
            </a:r>
            <a:r>
              <a:rPr lang="en-US" sz="2400" b="1" dirty="0">
                <a:solidFill>
                  <a:srgbClr val="0B7326"/>
                </a:solidFill>
                <a:latin typeface="+mj-lt"/>
              </a:rPr>
              <a:t> </a:t>
            </a:r>
          </a:p>
          <a:p>
            <a:r>
              <a:rPr lang="en-US" sz="2000" b="1" dirty="0">
                <a:solidFill>
                  <a:srgbClr val="0B7326"/>
                </a:solidFill>
                <a:latin typeface="+mj-lt"/>
                <a:ea typeface="Abel"/>
                <a:cs typeface="Abel"/>
              </a:rPr>
              <a:t>Diesel-Hammer</a:t>
            </a:r>
          </a:p>
        </p:txBody>
      </p:sp>
      <p:sp>
        <p:nvSpPr>
          <p:cNvPr id="21" name="TextBox 20"/>
          <p:cNvSpPr txBox="1"/>
          <p:nvPr/>
        </p:nvSpPr>
        <p:spPr>
          <a:xfrm>
            <a:off x="4059343" y="8225813"/>
            <a:ext cx="2705445" cy="769441"/>
          </a:xfrm>
          <a:prstGeom prst="rect">
            <a:avLst/>
          </a:prstGeom>
          <a:noFill/>
        </p:spPr>
        <p:txBody>
          <a:bodyPr wrap="square" rtlCol="0">
            <a:spAutoFit/>
          </a:bodyPr>
          <a:lstStyle/>
          <a:p>
            <a:r>
              <a:rPr lang="en-US" sz="2000" b="1" dirty="0" err="1">
                <a:solidFill>
                  <a:srgbClr val="0B7326"/>
                </a:solidFill>
                <a:latin typeface="+mj-lt"/>
                <a:ea typeface="Abel"/>
                <a:cs typeface="Abel"/>
              </a:rPr>
              <a:t>Delmac</a:t>
            </a:r>
            <a:r>
              <a:rPr lang="en-US" sz="2000" b="1" dirty="0">
                <a:solidFill>
                  <a:srgbClr val="0B7326"/>
                </a:solidFill>
                <a:latin typeface="+mj-lt"/>
                <a:ea typeface="Abel"/>
                <a:cs typeface="Abel"/>
              </a:rPr>
              <a:t> D46</a:t>
            </a:r>
            <a:r>
              <a:rPr lang="en-US" sz="2400" b="1" dirty="0">
                <a:solidFill>
                  <a:srgbClr val="0B7326"/>
                </a:solidFill>
                <a:latin typeface="+mj-lt"/>
              </a:rPr>
              <a:t> - </a:t>
            </a:r>
            <a:r>
              <a:rPr lang="en-US" sz="2000" b="1" dirty="0">
                <a:solidFill>
                  <a:srgbClr val="0B7326"/>
                </a:solidFill>
                <a:latin typeface="+mj-lt"/>
                <a:ea typeface="Abel"/>
                <a:cs typeface="Abel"/>
              </a:rPr>
              <a:t>32</a:t>
            </a:r>
          </a:p>
          <a:p>
            <a:r>
              <a:rPr lang="en-US" sz="2000" b="1" dirty="0">
                <a:solidFill>
                  <a:srgbClr val="0B7326"/>
                </a:solidFill>
                <a:latin typeface="+mj-lt"/>
                <a:ea typeface="Abel"/>
                <a:cs typeface="Abel"/>
              </a:rPr>
              <a:t>Diesel-Hammer</a:t>
            </a:r>
          </a:p>
        </p:txBody>
      </p:sp>
    </p:spTree>
    <p:extLst>
      <p:ext uri="{BB962C8B-B14F-4D97-AF65-F5344CB8AC3E}">
        <p14:creationId xmlns:p14="http://schemas.microsoft.com/office/powerpoint/2010/main" val="35447795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188" y="513480"/>
            <a:ext cx="4280124"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pc="338" dirty="0">
                <a:solidFill>
                  <a:srgbClr val="004800"/>
                </a:solidFill>
                <a:latin typeface="Bauhaus 93" panose="04030905020B02020C02" pitchFamily="82" charset="0"/>
              </a:rPr>
              <a:t>EXECUTIVE SUMMARY</a:t>
            </a:r>
          </a:p>
        </p:txBody>
      </p:sp>
      <p:sp>
        <p:nvSpPr>
          <p:cNvPr id="3" name="TextBox 2"/>
          <p:cNvSpPr txBox="1"/>
          <p:nvPr/>
        </p:nvSpPr>
        <p:spPr>
          <a:xfrm>
            <a:off x="431800" y="1074057"/>
            <a:ext cx="5473700" cy="8725466"/>
          </a:xfrm>
          <a:prstGeom prst="rect">
            <a:avLst/>
          </a:prstGeom>
          <a:noFill/>
        </p:spPr>
        <p:txBody>
          <a:bodyPr wrap="square" rtlCol="0">
            <a:spAutoFit/>
          </a:bodyPr>
          <a:lstStyle/>
          <a:p>
            <a:pPr algn="just"/>
            <a:r>
              <a:rPr lang="en-GB" sz="1700" dirty="0"/>
              <a:t>Geomar Gulf LLC is based in UAE as a foundation specialist licenced for both design and construction of all kinds of onshore and offshore piling and shoring works.</a:t>
            </a:r>
          </a:p>
          <a:p>
            <a:pPr algn="just"/>
            <a:endParaRPr lang="en-GB" sz="1700" dirty="0"/>
          </a:p>
          <a:p>
            <a:pPr algn="just"/>
            <a:r>
              <a:rPr lang="en-GB" sz="1700" dirty="0"/>
              <a:t>Geomar Gulf LLC is a partnership between local Al </a:t>
            </a:r>
            <a:r>
              <a:rPr lang="en-GB" sz="1700" dirty="0" err="1"/>
              <a:t>Shafar</a:t>
            </a:r>
            <a:r>
              <a:rPr lang="en-GB" sz="1700" dirty="0"/>
              <a:t> Group of U.A.E and Geomar A.S. of Turkey that has been established in the U.A.E since 2004 and is capable of undertaking and designing in every aspect of the Infrastructure works in Geotechnical Field. We completed numerous number of projects in Oman, Turkmenistan, Iraq, Abu Dhabi and Dubai and as Geomar Gulf LLC we are ready to serve our professional services for offshore and onshore infrastructure in middle east and Africa region</a:t>
            </a:r>
            <a:endParaRPr lang="en-US" sz="1700" dirty="0"/>
          </a:p>
          <a:p>
            <a:pPr algn="just"/>
            <a:endParaRPr lang="en-GB" sz="1700" dirty="0"/>
          </a:p>
          <a:p>
            <a:pPr algn="just"/>
            <a:r>
              <a:rPr lang="en-GB" sz="1700" dirty="0"/>
              <a:t>The company is managed by a top management team that has over 30 years of experience working in Middle East and Russian countries, thus we possess an in-depth knowledge of the international market and extensive knowledge of the ground conditions. </a:t>
            </a:r>
          </a:p>
          <a:p>
            <a:pPr algn="just"/>
            <a:endParaRPr lang="en-GB" sz="1700" dirty="0"/>
          </a:p>
          <a:p>
            <a:pPr algn="just"/>
            <a:r>
              <a:rPr lang="en-GB" sz="1700" dirty="0"/>
              <a:t>Our vision is to  offer our clients foundation solutions with optimum engineering and assist them with the value engineering of your projects.</a:t>
            </a:r>
          </a:p>
          <a:p>
            <a:pPr algn="just"/>
            <a:endParaRPr lang="en-GB" sz="1700" dirty="0"/>
          </a:p>
          <a:p>
            <a:pPr algn="just"/>
            <a:r>
              <a:rPr lang="en-GB" sz="1700" dirty="0"/>
              <a:t>Geomar Gulf LLC has the financial backing of the Al </a:t>
            </a:r>
            <a:r>
              <a:rPr lang="en-GB" sz="1700" dirty="0" err="1"/>
              <a:t>Shafar</a:t>
            </a:r>
            <a:r>
              <a:rPr lang="en-GB" sz="1700" dirty="0"/>
              <a:t> Group. Al </a:t>
            </a:r>
            <a:r>
              <a:rPr lang="en-GB" sz="1700" dirty="0" err="1"/>
              <a:t>Shafar</a:t>
            </a:r>
            <a:r>
              <a:rPr lang="en-GB" sz="1700" dirty="0"/>
              <a:t> Group was established in early 1960s and has made a significant contribution to the development of Dubai since the 60s. There are 24 companies under the umbrella of the Al </a:t>
            </a:r>
            <a:r>
              <a:rPr lang="en-GB" sz="1700" dirty="0" err="1"/>
              <a:t>Shafar</a:t>
            </a:r>
            <a:r>
              <a:rPr lang="en-GB" sz="1700" dirty="0"/>
              <a:t> Group.</a:t>
            </a:r>
          </a:p>
          <a:p>
            <a:pPr algn="just"/>
            <a:endParaRPr lang="en-US" sz="1700" dirty="0"/>
          </a:p>
        </p:txBody>
      </p:sp>
    </p:spTree>
    <p:extLst>
      <p:ext uri="{BB962C8B-B14F-4D97-AF65-F5344CB8AC3E}">
        <p14:creationId xmlns:p14="http://schemas.microsoft.com/office/powerpoint/2010/main" val="2374613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5134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PLANTS AND MACHINERIES</a:t>
            </a:r>
            <a:endParaRPr lang="en-US" spc="338" dirty="0">
              <a:solidFill>
                <a:srgbClr val="004800"/>
              </a:solidFill>
              <a:latin typeface="Bauhaus 93" panose="04030905020B02020C02" pitchFamily="82" charset="0"/>
            </a:endParaRPr>
          </a:p>
        </p:txBody>
      </p:sp>
      <p:sp>
        <p:nvSpPr>
          <p:cNvPr id="6" name="TextBox 5"/>
          <p:cNvSpPr txBox="1"/>
          <p:nvPr/>
        </p:nvSpPr>
        <p:spPr>
          <a:xfrm>
            <a:off x="370114" y="1070436"/>
            <a:ext cx="1880643" cy="369332"/>
          </a:xfrm>
          <a:prstGeom prst="rect">
            <a:avLst/>
          </a:prstGeom>
          <a:noFill/>
        </p:spPr>
        <p:txBody>
          <a:bodyPr wrap="none" rtlCol="0">
            <a:spAutoFit/>
          </a:bodyPr>
          <a:lstStyle/>
          <a:p>
            <a:r>
              <a:rPr lang="da-DK" b="1" dirty="0"/>
              <a:t>MOBILE CRANES</a:t>
            </a:r>
          </a:p>
        </p:txBody>
      </p:sp>
      <p:pic>
        <p:nvPicPr>
          <p:cNvPr id="4" name="Picture 3"/>
          <p:cNvPicPr>
            <a:picLocks noChangeAspect="1"/>
          </p:cNvPicPr>
          <p:nvPr/>
        </p:nvPicPr>
        <p:blipFill>
          <a:blip r:embed="rId2"/>
          <a:stretch>
            <a:fillRect/>
          </a:stretch>
        </p:blipFill>
        <p:spPr>
          <a:xfrm>
            <a:off x="131016" y="1627392"/>
            <a:ext cx="5363167" cy="2069995"/>
          </a:xfrm>
          <a:prstGeom prst="rect">
            <a:avLst/>
          </a:prstGeom>
        </p:spPr>
      </p:pic>
      <p:sp>
        <p:nvSpPr>
          <p:cNvPr id="5" name="TextBox 4"/>
          <p:cNvSpPr txBox="1"/>
          <p:nvPr/>
        </p:nvSpPr>
        <p:spPr>
          <a:xfrm>
            <a:off x="1117601" y="3697387"/>
            <a:ext cx="4122059" cy="400110"/>
          </a:xfrm>
          <a:prstGeom prst="rect">
            <a:avLst/>
          </a:prstGeom>
          <a:noFill/>
        </p:spPr>
        <p:txBody>
          <a:bodyPr wrap="square" rtlCol="0">
            <a:spAutoFit/>
          </a:bodyPr>
          <a:lstStyle/>
          <a:p>
            <a:r>
              <a:rPr lang="en-US" sz="2000" b="1" dirty="0">
                <a:solidFill>
                  <a:srgbClr val="0B7326"/>
                </a:solidFill>
                <a:latin typeface="+mj-lt"/>
              </a:rPr>
              <a:t>Tadano GR-300EX </a:t>
            </a:r>
            <a:r>
              <a:rPr lang="en-US" sz="2000" dirty="0">
                <a:latin typeface="+mj-lt"/>
              </a:rPr>
              <a:t>	</a:t>
            </a:r>
          </a:p>
        </p:txBody>
      </p:sp>
      <p:sp>
        <p:nvSpPr>
          <p:cNvPr id="3" name="Rectangle 2"/>
          <p:cNvSpPr/>
          <p:nvPr/>
        </p:nvSpPr>
        <p:spPr>
          <a:xfrm>
            <a:off x="1315244" y="7908866"/>
            <a:ext cx="1871025" cy="400110"/>
          </a:xfrm>
          <a:prstGeom prst="rect">
            <a:avLst/>
          </a:prstGeom>
        </p:spPr>
        <p:txBody>
          <a:bodyPr wrap="none">
            <a:spAutoFit/>
          </a:bodyPr>
          <a:lstStyle/>
          <a:p>
            <a:r>
              <a:rPr lang="en-US" sz="2000" b="1" dirty="0">
                <a:solidFill>
                  <a:srgbClr val="0B7326"/>
                </a:solidFill>
              </a:rPr>
              <a:t>Hyundai HC50</a:t>
            </a:r>
            <a:endParaRPr lang="en-US" sz="20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8889" b="22222"/>
          <a:stretch/>
        </p:blipFill>
        <p:spPr>
          <a:xfrm>
            <a:off x="131016" y="4097497"/>
            <a:ext cx="5812584" cy="3721471"/>
          </a:xfrm>
          <a:prstGeom prst="rect">
            <a:avLst/>
          </a:prstGeom>
        </p:spPr>
      </p:pic>
    </p:spTree>
    <p:extLst>
      <p:ext uri="{BB962C8B-B14F-4D97-AF65-F5344CB8AC3E}">
        <p14:creationId xmlns:p14="http://schemas.microsoft.com/office/powerpoint/2010/main" val="28996928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9500" y="3599580"/>
            <a:ext cx="4254500" cy="83099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spc="338" dirty="0">
                <a:solidFill>
                  <a:srgbClr val="004800"/>
                </a:solidFill>
                <a:latin typeface="Bauhaus 93" panose="04030905020B02020C02" pitchFamily="82" charset="0"/>
              </a:rPr>
              <a:t>COMPLETED PROJECTS</a:t>
            </a:r>
          </a:p>
          <a:p>
            <a:r>
              <a:rPr lang="en-GB" sz="2400" spc="338" dirty="0">
                <a:solidFill>
                  <a:srgbClr val="004800"/>
                </a:solidFill>
                <a:latin typeface="Bauhaus 93" panose="04030905020B02020C02" pitchFamily="82" charset="0"/>
              </a:rPr>
              <a:t>2004 - 2022</a:t>
            </a:r>
            <a:endParaRPr lang="en-US" sz="2400" spc="338" dirty="0">
              <a:solidFill>
                <a:srgbClr val="004800"/>
              </a:solidFill>
              <a:latin typeface="Bauhaus 93" panose="04030905020B02020C02" pitchFamily="82" charset="0"/>
            </a:endParaRPr>
          </a:p>
        </p:txBody>
      </p:sp>
    </p:spTree>
    <p:extLst>
      <p:ext uri="{BB962C8B-B14F-4D97-AF65-F5344CB8AC3E}">
        <p14:creationId xmlns:p14="http://schemas.microsoft.com/office/powerpoint/2010/main" val="2891563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800" y="1959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ONSHORE PROJECTS</a:t>
            </a:r>
            <a:endParaRPr lang="en-US" spc="338" dirty="0">
              <a:solidFill>
                <a:srgbClr val="004800"/>
              </a:solidFill>
              <a:latin typeface="Bauhaus 93" panose="04030905020B02020C02" pitchFamily="82" charset="0"/>
            </a:endParaRPr>
          </a:p>
        </p:txBody>
      </p:sp>
      <p:pic>
        <p:nvPicPr>
          <p:cNvPr id="7" name="Picture 6"/>
          <p:cNvPicPr>
            <a:picLocks noChangeAspect="1"/>
          </p:cNvPicPr>
          <p:nvPr/>
        </p:nvPicPr>
        <p:blipFill>
          <a:blip r:embed="rId2"/>
          <a:stretch>
            <a:fillRect/>
          </a:stretch>
        </p:blipFill>
        <p:spPr>
          <a:xfrm>
            <a:off x="431800" y="605296"/>
            <a:ext cx="5760720" cy="9104724"/>
          </a:xfrm>
          <a:prstGeom prst="rect">
            <a:avLst/>
          </a:prstGeom>
        </p:spPr>
      </p:pic>
    </p:spTree>
    <p:extLst>
      <p:ext uri="{BB962C8B-B14F-4D97-AF65-F5344CB8AC3E}">
        <p14:creationId xmlns:p14="http://schemas.microsoft.com/office/powerpoint/2010/main" val="4231102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31800" y="773084"/>
            <a:ext cx="5760720" cy="8729965"/>
          </a:xfrm>
          <a:prstGeom prst="rect">
            <a:avLst/>
          </a:prstGeom>
        </p:spPr>
      </p:pic>
      <p:sp>
        <p:nvSpPr>
          <p:cNvPr id="5" name="TextBox 4"/>
          <p:cNvSpPr txBox="1"/>
          <p:nvPr/>
        </p:nvSpPr>
        <p:spPr>
          <a:xfrm>
            <a:off x="431800" y="1959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ONSHORE PROJECTS</a:t>
            </a:r>
            <a:endParaRPr lang="en-US" spc="338" dirty="0">
              <a:solidFill>
                <a:srgbClr val="004800"/>
              </a:solidFill>
              <a:latin typeface="Bauhaus 93" panose="04030905020B02020C02" pitchFamily="82" charset="0"/>
            </a:endParaRPr>
          </a:p>
        </p:txBody>
      </p:sp>
    </p:spTree>
    <p:extLst>
      <p:ext uri="{BB962C8B-B14F-4D97-AF65-F5344CB8AC3E}">
        <p14:creationId xmlns:p14="http://schemas.microsoft.com/office/powerpoint/2010/main" val="2722521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31800" y="882812"/>
            <a:ext cx="5760720" cy="8705942"/>
          </a:xfrm>
          <a:prstGeom prst="rect">
            <a:avLst/>
          </a:prstGeom>
        </p:spPr>
      </p:pic>
      <p:sp>
        <p:nvSpPr>
          <p:cNvPr id="5" name="TextBox 4"/>
          <p:cNvSpPr txBox="1"/>
          <p:nvPr/>
        </p:nvSpPr>
        <p:spPr>
          <a:xfrm>
            <a:off x="431800" y="1959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ONSHORE PROJECTS</a:t>
            </a:r>
            <a:endParaRPr lang="en-US" spc="338" dirty="0">
              <a:solidFill>
                <a:srgbClr val="004800"/>
              </a:solidFill>
              <a:latin typeface="Bauhaus 93" panose="04030905020B02020C02" pitchFamily="82" charset="0"/>
            </a:endParaRPr>
          </a:p>
        </p:txBody>
      </p:sp>
    </p:spTree>
    <p:extLst>
      <p:ext uri="{BB962C8B-B14F-4D97-AF65-F5344CB8AC3E}">
        <p14:creationId xmlns:p14="http://schemas.microsoft.com/office/powerpoint/2010/main" val="2260961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31800" y="685962"/>
            <a:ext cx="5760720" cy="5438812"/>
          </a:xfrm>
          <a:prstGeom prst="rect">
            <a:avLst/>
          </a:prstGeom>
        </p:spPr>
      </p:pic>
      <p:sp>
        <p:nvSpPr>
          <p:cNvPr id="5" name="TextBox 4"/>
          <p:cNvSpPr txBox="1"/>
          <p:nvPr/>
        </p:nvSpPr>
        <p:spPr>
          <a:xfrm>
            <a:off x="431800" y="1959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ONSHORE PROJECTS</a:t>
            </a:r>
            <a:endParaRPr lang="en-US" spc="338" dirty="0">
              <a:solidFill>
                <a:srgbClr val="004800"/>
              </a:solidFill>
              <a:latin typeface="Bauhaus 93" panose="04030905020B02020C02" pitchFamily="82" charset="0"/>
            </a:endParaRPr>
          </a:p>
        </p:txBody>
      </p:sp>
      <p:sp>
        <p:nvSpPr>
          <p:cNvPr id="4" name="TextBox 3"/>
          <p:cNvSpPr txBox="1"/>
          <p:nvPr/>
        </p:nvSpPr>
        <p:spPr>
          <a:xfrm>
            <a:off x="431800" y="6245424"/>
            <a:ext cx="5374640" cy="612412"/>
          </a:xfrm>
          <a:prstGeom prst="rect">
            <a:avLst/>
          </a:prstGeom>
          <a:noFill/>
        </p:spPr>
        <p:txBody>
          <a:bodyPr wrap="square" rtlCol="0">
            <a:spAutoFit/>
          </a:bodyPr>
          <a:lstStyle/>
          <a:p>
            <a:pPr>
              <a:lnSpc>
                <a:spcPct val="150000"/>
              </a:lnSpc>
            </a:pPr>
            <a:r>
              <a:rPr lang="en-GB" sz="1200" dirty="0"/>
              <a:t>In addition to above projects, Geomar Gulf LLC completed more than 30 numbers of private minor projects.</a:t>
            </a:r>
          </a:p>
        </p:txBody>
      </p:sp>
    </p:spTree>
    <p:extLst>
      <p:ext uri="{BB962C8B-B14F-4D97-AF65-F5344CB8AC3E}">
        <p14:creationId xmlns:p14="http://schemas.microsoft.com/office/powerpoint/2010/main" val="3083159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1800" y="1959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OFFSHORE PROJECTS</a:t>
            </a:r>
            <a:endParaRPr lang="en-US" spc="338" dirty="0">
              <a:solidFill>
                <a:srgbClr val="004800"/>
              </a:solidFill>
              <a:latin typeface="Bauhaus 93" panose="04030905020B02020C02" pitchFamily="82" charset="0"/>
            </a:endParaRPr>
          </a:p>
        </p:txBody>
      </p:sp>
      <p:pic>
        <p:nvPicPr>
          <p:cNvPr id="2" name="Picture 1"/>
          <p:cNvPicPr>
            <a:picLocks noChangeAspect="1"/>
          </p:cNvPicPr>
          <p:nvPr/>
        </p:nvPicPr>
        <p:blipFill>
          <a:blip r:embed="rId2"/>
          <a:stretch>
            <a:fillRect/>
          </a:stretch>
        </p:blipFill>
        <p:spPr>
          <a:xfrm>
            <a:off x="431800" y="943546"/>
            <a:ext cx="5760720" cy="4607679"/>
          </a:xfrm>
          <a:prstGeom prst="rect">
            <a:avLst/>
          </a:prstGeom>
        </p:spPr>
      </p:pic>
    </p:spTree>
    <p:extLst>
      <p:ext uri="{BB962C8B-B14F-4D97-AF65-F5344CB8AC3E}">
        <p14:creationId xmlns:p14="http://schemas.microsoft.com/office/powerpoint/2010/main" val="3751582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699" y="238730"/>
            <a:ext cx="5486625"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MARINE PROJECTS</a:t>
            </a:r>
            <a:endParaRPr lang="en-US" spc="338" dirty="0">
              <a:solidFill>
                <a:srgbClr val="004800"/>
              </a:solidFill>
              <a:latin typeface="Bauhaus 93" panose="04030905020B02020C02" pitchFamily="82" charset="0"/>
            </a:endParaRPr>
          </a:p>
        </p:txBody>
      </p:sp>
      <p:pic>
        <p:nvPicPr>
          <p:cNvPr id="7" name="Picture 6"/>
          <p:cNvPicPr>
            <a:picLocks noChangeAspect="1"/>
          </p:cNvPicPr>
          <p:nvPr/>
        </p:nvPicPr>
        <p:blipFill>
          <a:blip r:embed="rId2"/>
          <a:stretch>
            <a:fillRect/>
          </a:stretch>
        </p:blipFill>
        <p:spPr>
          <a:xfrm>
            <a:off x="184667" y="3344186"/>
            <a:ext cx="2340039" cy="3583761"/>
          </a:xfrm>
          <a:prstGeom prst="rect">
            <a:avLst/>
          </a:prstGeom>
          <a:ln>
            <a:noFill/>
          </a:ln>
          <a:effectLst>
            <a:softEdge rad="112500"/>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6202" y="1517768"/>
            <a:ext cx="2794743" cy="2091690"/>
          </a:xfrm>
          <a:prstGeom prst="rect">
            <a:avLst/>
          </a:prstGeom>
          <a:ln>
            <a:noFill/>
          </a:ln>
          <a:effectLst>
            <a:softEdge rad="112500"/>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41417"/>
          <a:stretch/>
        </p:blipFill>
        <p:spPr>
          <a:xfrm>
            <a:off x="753013" y="6531334"/>
            <a:ext cx="4320341" cy="3374666"/>
          </a:xfrm>
          <a:prstGeom prst="rect">
            <a:avLst/>
          </a:prstGeom>
          <a:ln>
            <a:noFill/>
          </a:ln>
          <a:effectLst>
            <a:softEdge rad="112500"/>
          </a:effectLst>
        </p:spPr>
      </p:pic>
      <p:pic>
        <p:nvPicPr>
          <p:cNvPr id="10" name="Picture 9"/>
          <p:cNvPicPr>
            <a:picLocks noChangeAspect="1"/>
          </p:cNvPicPr>
          <p:nvPr/>
        </p:nvPicPr>
        <p:blipFill>
          <a:blip r:embed="rId5"/>
          <a:stretch>
            <a:fillRect/>
          </a:stretch>
        </p:blipFill>
        <p:spPr>
          <a:xfrm>
            <a:off x="4037162" y="1623725"/>
            <a:ext cx="2332569" cy="5663834"/>
          </a:xfrm>
          <a:prstGeom prst="rect">
            <a:avLst/>
          </a:prstGeom>
          <a:ln>
            <a:noFill/>
          </a:ln>
          <a:effectLst>
            <a:softEdge rad="112500"/>
          </a:effectLst>
        </p:spPr>
      </p:pic>
      <p:sp>
        <p:nvSpPr>
          <p:cNvPr id="11" name="TextBox 10"/>
          <p:cNvSpPr txBox="1"/>
          <p:nvPr/>
        </p:nvSpPr>
        <p:spPr>
          <a:xfrm>
            <a:off x="393699" y="608062"/>
            <a:ext cx="5753644" cy="6463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pc="338" dirty="0">
                <a:solidFill>
                  <a:srgbClr val="004800"/>
                </a:solidFill>
                <a:latin typeface="Bauhaus 93" panose="04030905020B02020C02" pitchFamily="82" charset="0"/>
              </a:rPr>
              <a:t>M51</a:t>
            </a:r>
            <a:r>
              <a:rPr lang="en-US" b="1" dirty="0"/>
              <a:t> – </a:t>
            </a:r>
            <a:r>
              <a:rPr lang="en-GB" spc="338" dirty="0">
                <a:solidFill>
                  <a:srgbClr val="004800"/>
                </a:solidFill>
                <a:latin typeface="Bauhaus 93" panose="04030905020B02020C02" pitchFamily="82" charset="0"/>
              </a:rPr>
              <a:t>ETIHAD</a:t>
            </a:r>
            <a:r>
              <a:rPr lang="en-GB" b="1" dirty="0"/>
              <a:t> </a:t>
            </a:r>
            <a:r>
              <a:rPr lang="en-GB" spc="338" dirty="0">
                <a:solidFill>
                  <a:srgbClr val="004800"/>
                </a:solidFill>
                <a:latin typeface="Bauhaus 93" panose="04030905020B02020C02" pitchFamily="82" charset="0"/>
              </a:rPr>
              <a:t>RAIL STAGE 2&amp;3 PROJECT D0203 PACKAGE 2F2 KHALIFA BRIDGE </a:t>
            </a:r>
            <a:endParaRPr lang="en-US" spc="338" dirty="0">
              <a:solidFill>
                <a:srgbClr val="004800"/>
              </a:solidFill>
              <a:latin typeface="Bauhaus 93" panose="04030905020B02020C02" pitchFamily="82" charset="0"/>
            </a:endParaRPr>
          </a:p>
        </p:txBody>
      </p:sp>
    </p:spTree>
    <p:extLst>
      <p:ext uri="{BB962C8B-B14F-4D97-AF65-F5344CB8AC3E}">
        <p14:creationId xmlns:p14="http://schemas.microsoft.com/office/powerpoint/2010/main" val="1760982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MARINE PROJECTS</a:t>
            </a:r>
            <a:endParaRPr lang="en-US" spc="338" dirty="0">
              <a:solidFill>
                <a:srgbClr val="004800"/>
              </a:solidFill>
              <a:latin typeface="Bauhaus 93" panose="04030905020B02020C02" pitchFamily="82"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72489"/>
            <a:ext cx="5905500" cy="2934296"/>
          </a:xfrm>
          <a:prstGeom prst="rect">
            <a:avLst/>
          </a:prstGeom>
          <a:ln>
            <a:noFill/>
          </a:ln>
          <a:effectLst>
            <a:softEdge rad="112500"/>
          </a:effec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866" y="1334009"/>
            <a:ext cx="4868409" cy="2738480"/>
          </a:xfrm>
          <a:prstGeom prst="rect">
            <a:avLst/>
          </a:prstGeom>
          <a:ln>
            <a:noFill/>
          </a:ln>
          <a:effectLst>
            <a:softEdge rad="112500"/>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991" y="7006785"/>
            <a:ext cx="5154160" cy="2899215"/>
          </a:xfrm>
          <a:prstGeom prst="rect">
            <a:avLst/>
          </a:prstGeom>
          <a:ln>
            <a:noFill/>
          </a:ln>
          <a:effectLst>
            <a:softEdge rad="112500"/>
          </a:effectLst>
        </p:spPr>
      </p:pic>
      <p:sp>
        <p:nvSpPr>
          <p:cNvPr id="7" name="TextBox 6"/>
          <p:cNvSpPr txBox="1"/>
          <p:nvPr/>
        </p:nvSpPr>
        <p:spPr>
          <a:xfrm>
            <a:off x="393699" y="608062"/>
            <a:ext cx="5753644" cy="6463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pc="338" dirty="0">
                <a:solidFill>
                  <a:srgbClr val="004800"/>
                </a:solidFill>
                <a:latin typeface="Bauhaus 93" panose="04030905020B02020C02" pitchFamily="82" charset="0"/>
              </a:rPr>
              <a:t>M51</a:t>
            </a:r>
            <a:r>
              <a:rPr lang="en-US" b="1" dirty="0"/>
              <a:t> – </a:t>
            </a:r>
            <a:r>
              <a:rPr lang="en-GB" spc="338" dirty="0">
                <a:solidFill>
                  <a:srgbClr val="004800"/>
                </a:solidFill>
                <a:latin typeface="Bauhaus 93" panose="04030905020B02020C02" pitchFamily="82" charset="0"/>
              </a:rPr>
              <a:t>ETIHAD</a:t>
            </a:r>
            <a:r>
              <a:rPr lang="en-GB" b="1" dirty="0"/>
              <a:t> </a:t>
            </a:r>
            <a:r>
              <a:rPr lang="en-GB" spc="338" dirty="0">
                <a:solidFill>
                  <a:srgbClr val="004800"/>
                </a:solidFill>
                <a:latin typeface="Bauhaus 93" panose="04030905020B02020C02" pitchFamily="82" charset="0"/>
              </a:rPr>
              <a:t>RAIL STAGE 2&amp;3 PROJECT D0203 PACKAGE 2F2 KHALIFA BRIDGE </a:t>
            </a:r>
            <a:endParaRPr lang="en-US" spc="338" dirty="0">
              <a:solidFill>
                <a:srgbClr val="004800"/>
              </a:solidFill>
              <a:latin typeface="Bauhaus 93" panose="04030905020B02020C02" pitchFamily="82" charset="0"/>
            </a:endParaRPr>
          </a:p>
        </p:txBody>
      </p:sp>
    </p:spTree>
    <p:extLst>
      <p:ext uri="{BB962C8B-B14F-4D97-AF65-F5344CB8AC3E}">
        <p14:creationId xmlns:p14="http://schemas.microsoft.com/office/powerpoint/2010/main" val="359873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MARINE PROJECTS</a:t>
            </a:r>
            <a:endParaRPr lang="en-US" spc="338" dirty="0">
              <a:solidFill>
                <a:srgbClr val="004800"/>
              </a:solidFill>
              <a:latin typeface="Bauhaus 93" panose="04030905020B02020C02" pitchFamily="82" charset="0"/>
            </a:endParaRP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25424" t="18932" r="24382" b="35499"/>
          <a:stretch/>
        </p:blipFill>
        <p:spPr>
          <a:xfrm>
            <a:off x="3985701" y="1272965"/>
            <a:ext cx="2127739" cy="3434033"/>
          </a:xfrm>
          <a:prstGeom prst="rect">
            <a:avLst/>
          </a:prstGeom>
          <a:ln>
            <a:noFill/>
          </a:ln>
          <a:effectLst>
            <a:softEdge rad="112500"/>
          </a:effectLst>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41" y="6826323"/>
            <a:ext cx="4106236" cy="3079677"/>
          </a:xfrm>
          <a:prstGeom prst="rect">
            <a:avLst/>
          </a:prstGeom>
          <a:ln>
            <a:noFill/>
          </a:ln>
          <a:effectLst>
            <a:softEdge rad="112500"/>
          </a:effectLst>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29645" b="30237"/>
          <a:stretch/>
        </p:blipFill>
        <p:spPr>
          <a:xfrm>
            <a:off x="2808768" y="5194130"/>
            <a:ext cx="3483342" cy="2484372"/>
          </a:xfrm>
          <a:prstGeom prst="rect">
            <a:avLst/>
          </a:prstGeom>
          <a:ln>
            <a:noFill/>
          </a:ln>
          <a:effectLst>
            <a:softEdge rad="112500"/>
          </a:effectLst>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13752" b="13645"/>
          <a:stretch/>
        </p:blipFill>
        <p:spPr>
          <a:xfrm>
            <a:off x="108857" y="1272965"/>
            <a:ext cx="3698174" cy="4773343"/>
          </a:xfrm>
          <a:prstGeom prst="rect">
            <a:avLst/>
          </a:prstGeom>
          <a:ln>
            <a:noFill/>
          </a:ln>
          <a:effectLst>
            <a:softEdge rad="112500"/>
          </a:effectLst>
        </p:spPr>
      </p:pic>
      <p:sp>
        <p:nvSpPr>
          <p:cNvPr id="8" name="TextBox 7"/>
          <p:cNvSpPr txBox="1"/>
          <p:nvPr/>
        </p:nvSpPr>
        <p:spPr>
          <a:xfrm>
            <a:off x="393700" y="692479"/>
            <a:ext cx="4895849" cy="6463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pc="338" dirty="0">
                <a:solidFill>
                  <a:srgbClr val="004800"/>
                </a:solidFill>
                <a:latin typeface="Bauhaus 93" panose="04030905020B02020C02" pitchFamily="82" charset="0"/>
              </a:rPr>
              <a:t>M47 – </a:t>
            </a:r>
            <a:r>
              <a:rPr lang="en-GB" spc="338" dirty="0">
                <a:solidFill>
                  <a:srgbClr val="004800"/>
                </a:solidFill>
                <a:latin typeface="Bauhaus 93" panose="04030905020B02020C02" pitchFamily="82" charset="0"/>
              </a:rPr>
              <a:t>DESIGN &amp; CONSTRUCTION OF HARBOUR MARINA</a:t>
            </a:r>
            <a:endParaRPr lang="en-US" spc="338" dirty="0">
              <a:solidFill>
                <a:srgbClr val="004800"/>
              </a:solidFill>
              <a:latin typeface="Bauhaus 93" panose="04030905020B02020C02" pitchFamily="82" charset="0"/>
            </a:endParaRPr>
          </a:p>
        </p:txBody>
      </p:sp>
    </p:spTree>
    <p:extLst>
      <p:ext uri="{BB962C8B-B14F-4D97-AF65-F5344CB8AC3E}">
        <p14:creationId xmlns:p14="http://schemas.microsoft.com/office/powerpoint/2010/main" val="2997200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5134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pc="338" dirty="0">
                <a:solidFill>
                  <a:srgbClr val="004800"/>
                </a:solidFill>
                <a:latin typeface="Bauhaus 93" panose="04030905020B02020C02" pitchFamily="82" charset="0"/>
              </a:rPr>
              <a:t>INTRODUCTION AND BRIEF HISTORY</a:t>
            </a:r>
          </a:p>
        </p:txBody>
      </p:sp>
      <p:sp>
        <p:nvSpPr>
          <p:cNvPr id="3" name="TextBox 2"/>
          <p:cNvSpPr txBox="1"/>
          <p:nvPr/>
        </p:nvSpPr>
        <p:spPr>
          <a:xfrm>
            <a:off x="431800" y="1074057"/>
            <a:ext cx="5981700" cy="5062924"/>
          </a:xfrm>
          <a:prstGeom prst="rect">
            <a:avLst/>
          </a:prstGeom>
          <a:noFill/>
        </p:spPr>
        <p:txBody>
          <a:bodyPr wrap="square" rtlCol="0">
            <a:spAutoFit/>
          </a:bodyPr>
          <a:lstStyle/>
          <a:p>
            <a:pPr algn="just"/>
            <a:r>
              <a:rPr lang="en-GB" sz="1700" dirty="0"/>
              <a:t>As Geomar Gulf LLC, during the past 18 years we are active and licenced in UAE ,and completed over 140 projects. Our services as geotechnical onshore and offshore contractor includes but not limited to design and execution of cast in situ bored piles from 200 mm to 3000 mm in diameter, ability to perform load tests up to 3000 tons, driven piles, soil improvement, jet grouting, sand pile, ground anchors, all kinds shoring (sheet piles, secant piles, soldier piles, </a:t>
            </a:r>
            <a:r>
              <a:rPr lang="en-GB" sz="1700" dirty="0" err="1"/>
              <a:t>etc</a:t>
            </a:r>
            <a:r>
              <a:rPr lang="en-GB" sz="1700" dirty="0"/>
              <a:t>), monitoring, dewatering and excavation works. </a:t>
            </a:r>
          </a:p>
          <a:p>
            <a:pPr algn="just"/>
            <a:endParaRPr lang="en-GB" sz="1700" dirty="0"/>
          </a:p>
          <a:p>
            <a:pPr algn="just"/>
            <a:r>
              <a:rPr lang="en-GB" sz="1700" dirty="0"/>
              <a:t>Geomar Gulf LLC has been involved in several projects in both design and execution stages since its foundation and took its place as one of the well-known piling companies in Dubai. Geomar AS of Turkey is a veteran in the field of geotechnical works and can extend resources to Geomar Gulf as needed. Geomar AS is one of the most active and well-known piling companies in Turkey and was founded by a team who has over 35 years of experience in the Geotechnical field. </a:t>
            </a:r>
            <a:endParaRPr lang="en-US" sz="1700" dirty="0"/>
          </a:p>
        </p:txBody>
      </p:sp>
    </p:spTree>
    <p:extLst>
      <p:ext uri="{BB962C8B-B14F-4D97-AF65-F5344CB8AC3E}">
        <p14:creationId xmlns:p14="http://schemas.microsoft.com/office/powerpoint/2010/main" val="3474066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MARINE PROJECTS</a:t>
            </a:r>
            <a:endParaRPr lang="en-US" spc="338" dirty="0">
              <a:solidFill>
                <a:srgbClr val="004800"/>
              </a:solidFill>
              <a:latin typeface="Bauhaus 93" panose="04030905020B02020C02" pitchFamily="82" charset="0"/>
            </a:endParaRPr>
          </a:p>
        </p:txBody>
      </p:sp>
      <p:sp>
        <p:nvSpPr>
          <p:cNvPr id="11" name="TextBox 10"/>
          <p:cNvSpPr txBox="1"/>
          <p:nvPr/>
        </p:nvSpPr>
        <p:spPr>
          <a:xfrm>
            <a:off x="393700" y="731042"/>
            <a:ext cx="5509513" cy="6463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pc="338" dirty="0">
                <a:solidFill>
                  <a:srgbClr val="004800"/>
                </a:solidFill>
                <a:latin typeface="Bauhaus 93" panose="04030905020B02020C02" pitchFamily="82" charset="0"/>
              </a:rPr>
              <a:t>M46 - </a:t>
            </a:r>
            <a:r>
              <a:rPr lang="en-GB" spc="338" dirty="0">
                <a:solidFill>
                  <a:srgbClr val="004800"/>
                </a:solidFill>
                <a:latin typeface="Bauhaus 93" panose="04030905020B02020C02" pitchFamily="82" charset="0"/>
              </a:rPr>
              <a:t>DRILLING WORKS FOR CONSTRUCTION OF MANGROVE BRIDGE</a:t>
            </a:r>
            <a:endParaRPr lang="en-US" spc="338" dirty="0">
              <a:solidFill>
                <a:srgbClr val="004800"/>
              </a:solidFill>
              <a:latin typeface="Bauhaus 93" panose="04030905020B02020C02" pitchFamily="82"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359" t="9298" r="11947"/>
          <a:stretch/>
        </p:blipFill>
        <p:spPr>
          <a:xfrm>
            <a:off x="296942" y="1495233"/>
            <a:ext cx="4523265" cy="3766455"/>
          </a:xfrm>
          <a:prstGeom prst="rect">
            <a:avLst/>
          </a:prstGeom>
          <a:ln>
            <a:noFill/>
          </a:ln>
          <a:effectLst>
            <a:softEdge rad="112500"/>
          </a:effec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0437" b="36666"/>
          <a:stretch/>
        </p:blipFill>
        <p:spPr>
          <a:xfrm>
            <a:off x="296942" y="5989367"/>
            <a:ext cx="5154116" cy="3635152"/>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8169" y="3711503"/>
            <a:ext cx="2871038" cy="3828050"/>
          </a:xfrm>
          <a:prstGeom prst="rect">
            <a:avLst/>
          </a:prstGeom>
          <a:ln>
            <a:noFill/>
          </a:ln>
          <a:effectLst>
            <a:softEdge rad="112500"/>
          </a:effectLst>
        </p:spPr>
      </p:pic>
    </p:spTree>
    <p:extLst>
      <p:ext uri="{BB962C8B-B14F-4D97-AF65-F5344CB8AC3E}">
        <p14:creationId xmlns:p14="http://schemas.microsoft.com/office/powerpoint/2010/main" val="3168268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MARINE PROJECTS</a:t>
            </a:r>
            <a:endParaRPr lang="en-US" spc="338" dirty="0">
              <a:solidFill>
                <a:srgbClr val="004800"/>
              </a:solidFill>
              <a:latin typeface="Bauhaus 93" panose="04030905020B02020C02" pitchFamily="82" charset="0"/>
            </a:endParaRPr>
          </a:p>
        </p:txBody>
      </p:sp>
      <p:sp>
        <p:nvSpPr>
          <p:cNvPr id="11" name="TextBox 10"/>
          <p:cNvSpPr txBox="1"/>
          <p:nvPr/>
        </p:nvSpPr>
        <p:spPr>
          <a:xfrm>
            <a:off x="393700" y="715357"/>
            <a:ext cx="5144461" cy="72943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15000"/>
              </a:lnSpc>
              <a:spcAft>
                <a:spcPts val="1000"/>
              </a:spcAft>
            </a:pPr>
            <a:r>
              <a:rPr lang="en-US" spc="338" dirty="0">
                <a:solidFill>
                  <a:srgbClr val="004800"/>
                </a:solidFill>
                <a:latin typeface="Bauhaus 93" panose="04030905020B02020C02" pitchFamily="82" charset="0"/>
              </a:rPr>
              <a:t>M40-Squadron – </a:t>
            </a:r>
            <a:r>
              <a:rPr lang="en-US" spc="338" dirty="0" err="1">
                <a:solidFill>
                  <a:srgbClr val="004800"/>
                </a:solidFill>
                <a:latin typeface="Bauhaus 93" panose="04030905020B02020C02" pitchFamily="82" charset="0"/>
              </a:rPr>
              <a:t>Mirbah</a:t>
            </a:r>
            <a:r>
              <a:rPr lang="en-US" spc="338" dirty="0">
                <a:solidFill>
                  <a:srgbClr val="004800"/>
                </a:solidFill>
                <a:latin typeface="Bauhaus 93" panose="04030905020B02020C02" pitchFamily="82" charset="0"/>
              </a:rPr>
              <a:t> Pontoon Deployment</a:t>
            </a:r>
          </a:p>
        </p:txBody>
      </p:sp>
      <p:pic>
        <p:nvPicPr>
          <p:cNvPr id="8" name="Picture 7" descr="C:\Users\Geo-Eng 1\Desktop\WhatsApp Image 2018-10-08 at 12.54.55.jpeg"/>
          <p:cNvPicPr/>
          <p:nvPr/>
        </p:nvPicPr>
        <p:blipFill>
          <a:blip r:embed="rId2">
            <a:extLst>
              <a:ext uri="{28A0092B-C50C-407E-A947-70E740481C1C}">
                <a14:useLocalDpi xmlns:a14="http://schemas.microsoft.com/office/drawing/2010/main" val="0"/>
              </a:ext>
            </a:extLst>
          </a:blip>
          <a:srcRect/>
          <a:stretch>
            <a:fillRect/>
          </a:stretch>
        </p:blipFill>
        <p:spPr bwMode="auto">
          <a:xfrm>
            <a:off x="393700" y="1444787"/>
            <a:ext cx="4189285" cy="3484245"/>
          </a:xfrm>
          <a:prstGeom prst="rect">
            <a:avLst/>
          </a:prstGeom>
          <a:ln>
            <a:noFill/>
          </a:ln>
          <a:effectLst>
            <a:softEdge rad="112500"/>
          </a:effectLst>
        </p:spPr>
      </p:pic>
      <p:pic>
        <p:nvPicPr>
          <p:cNvPr id="9" name="Picture 8" descr="C:\Users\Geo-Eng 1\Desktop\WhatsApp Image 2018-10-08 at 17.33.31.jpeg"/>
          <p:cNvPicPr/>
          <p:nvPr/>
        </p:nvPicPr>
        <p:blipFill>
          <a:blip r:embed="rId3">
            <a:extLst>
              <a:ext uri="{28A0092B-C50C-407E-A947-70E740481C1C}">
                <a14:useLocalDpi xmlns:a14="http://schemas.microsoft.com/office/drawing/2010/main" val="0"/>
              </a:ext>
            </a:extLst>
          </a:blip>
          <a:srcRect/>
          <a:stretch>
            <a:fillRect/>
          </a:stretch>
        </p:blipFill>
        <p:spPr bwMode="auto">
          <a:xfrm>
            <a:off x="2154567" y="5105400"/>
            <a:ext cx="3669344" cy="4629150"/>
          </a:xfrm>
          <a:prstGeom prst="rect">
            <a:avLst/>
          </a:prstGeom>
          <a:ln>
            <a:noFill/>
          </a:ln>
          <a:effectLst>
            <a:softEdge rad="112500"/>
          </a:effectLst>
        </p:spPr>
      </p:pic>
    </p:spTree>
    <p:extLst>
      <p:ext uri="{BB962C8B-B14F-4D97-AF65-F5344CB8AC3E}">
        <p14:creationId xmlns:p14="http://schemas.microsoft.com/office/powerpoint/2010/main" val="208317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MARINE PROJECTS</a:t>
            </a:r>
            <a:endParaRPr lang="en-US" spc="338" dirty="0">
              <a:solidFill>
                <a:srgbClr val="004800"/>
              </a:solidFill>
              <a:latin typeface="Bauhaus 93" panose="04030905020B02020C02" pitchFamily="82" charset="0"/>
            </a:endParaRPr>
          </a:p>
        </p:txBody>
      </p:sp>
      <p:sp>
        <p:nvSpPr>
          <p:cNvPr id="11" name="TextBox 10"/>
          <p:cNvSpPr txBox="1"/>
          <p:nvPr/>
        </p:nvSpPr>
        <p:spPr>
          <a:xfrm>
            <a:off x="393700" y="785769"/>
            <a:ext cx="8506299"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pc="338" dirty="0">
                <a:solidFill>
                  <a:srgbClr val="004800"/>
                </a:solidFill>
                <a:latin typeface="Bauhaus 93" panose="04030905020B02020C02" pitchFamily="82" charset="0"/>
              </a:rPr>
              <a:t>M30 – CICPA </a:t>
            </a:r>
            <a:r>
              <a:rPr lang="en-US" spc="338" dirty="0" err="1">
                <a:solidFill>
                  <a:srgbClr val="004800"/>
                </a:solidFill>
                <a:latin typeface="Bauhaus 93" panose="04030905020B02020C02" pitchFamily="82" charset="0"/>
              </a:rPr>
              <a:t>Ghantoot</a:t>
            </a:r>
            <a:endParaRPr lang="en-US" spc="338" dirty="0">
              <a:solidFill>
                <a:srgbClr val="004800"/>
              </a:solidFill>
              <a:latin typeface="Bauhaus 93" panose="04030905020B02020C02" pitchFamily="82" charset="0"/>
            </a:endParaRPr>
          </a:p>
        </p:txBody>
      </p:sp>
      <p:pic>
        <p:nvPicPr>
          <p:cNvPr id="5" name="Picture 4" descr="C:\Users\Geo-Eng 1\Desktop\Untitled.png"/>
          <p:cNvPicPr/>
          <p:nvPr/>
        </p:nvPicPr>
        <p:blipFill>
          <a:blip r:embed="rId2">
            <a:extLst>
              <a:ext uri="{28A0092B-C50C-407E-A947-70E740481C1C}">
                <a14:useLocalDpi xmlns:a14="http://schemas.microsoft.com/office/drawing/2010/main" val="0"/>
              </a:ext>
            </a:extLst>
          </a:blip>
          <a:srcRect/>
          <a:stretch>
            <a:fillRect/>
          </a:stretch>
        </p:blipFill>
        <p:spPr bwMode="auto">
          <a:xfrm>
            <a:off x="126114" y="1684565"/>
            <a:ext cx="5725160" cy="5386705"/>
          </a:xfrm>
          <a:prstGeom prst="rect">
            <a:avLst/>
          </a:prstGeom>
          <a:ln>
            <a:noFill/>
          </a:ln>
          <a:effectLst>
            <a:softEdge rad="112500"/>
          </a:effectLst>
        </p:spPr>
      </p:pic>
    </p:spTree>
    <p:extLst>
      <p:ext uri="{BB962C8B-B14F-4D97-AF65-F5344CB8AC3E}">
        <p14:creationId xmlns:p14="http://schemas.microsoft.com/office/powerpoint/2010/main" val="1469012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393700" y="697499"/>
            <a:ext cx="6311900" cy="6463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pc="338" dirty="0">
                <a:solidFill>
                  <a:srgbClr val="004800"/>
                </a:solidFill>
                <a:latin typeface="Bauhaus 93" panose="04030905020B02020C02" pitchFamily="82" charset="0"/>
              </a:rPr>
              <a:t>G122 SOBHA HARTLAND PROPOSED B+G+5P+41+R </a:t>
            </a:r>
            <a:endParaRPr lang="en-US" sz="105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15692"/>
            <a:ext cx="2628471" cy="4675112"/>
          </a:xfrm>
          <a:prstGeom prst="rect">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4009" y="1415692"/>
            <a:ext cx="2523385" cy="5607522"/>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5701" y="6647719"/>
            <a:ext cx="1875234" cy="3333750"/>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409" y="5659312"/>
            <a:ext cx="2387600" cy="4246688"/>
          </a:xfrm>
          <a:prstGeom prst="rect">
            <a:avLst/>
          </a:prstGeom>
          <a:ln>
            <a:noFill/>
          </a:ln>
          <a:effectLst>
            <a:softEdge rad="112500"/>
          </a:effectLst>
        </p:spPr>
      </p:pic>
    </p:spTree>
    <p:extLst>
      <p:ext uri="{BB962C8B-B14F-4D97-AF65-F5344CB8AC3E}">
        <p14:creationId xmlns:p14="http://schemas.microsoft.com/office/powerpoint/2010/main" val="3491681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74357"/>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461636" y="676066"/>
            <a:ext cx="8506299" cy="53091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pc="338" dirty="0">
                <a:solidFill>
                  <a:srgbClr val="004800"/>
                </a:solidFill>
                <a:latin typeface="Bauhaus 93" panose="04030905020B02020C02" pitchFamily="82" charset="0"/>
              </a:rPr>
              <a:t>G121 Etihad</a:t>
            </a:r>
            <a:r>
              <a:rPr lang="en-US" b="1" dirty="0">
                <a:solidFill>
                  <a:srgbClr val="0B7326"/>
                </a:solidFill>
                <a:ea typeface="Abel"/>
                <a:cs typeface="Abel"/>
              </a:rPr>
              <a:t> </a:t>
            </a:r>
            <a:r>
              <a:rPr lang="en-US" spc="338" dirty="0">
                <a:solidFill>
                  <a:srgbClr val="004800"/>
                </a:solidFill>
                <a:latin typeface="Bauhaus 93" panose="04030905020B02020C02" pitchFamily="82" charset="0"/>
              </a:rPr>
              <a:t>Rail</a:t>
            </a:r>
            <a:r>
              <a:rPr lang="en-US" b="1" dirty="0">
                <a:solidFill>
                  <a:srgbClr val="0B7326"/>
                </a:solidFill>
                <a:ea typeface="Abel"/>
                <a:cs typeface="Abel"/>
              </a:rPr>
              <a:t> </a:t>
            </a:r>
            <a:r>
              <a:rPr lang="en-US" spc="338" dirty="0">
                <a:solidFill>
                  <a:srgbClr val="004800"/>
                </a:solidFill>
                <a:latin typeface="Bauhaus 93" panose="04030905020B02020C02" pitchFamily="82" charset="0"/>
              </a:rPr>
              <a:t>2D – Sharjah to Fujairah </a:t>
            </a:r>
            <a:r>
              <a:rPr lang="en-US" b="1" dirty="0">
                <a:solidFill>
                  <a:srgbClr val="0B7326"/>
                </a:solidFill>
                <a:ea typeface="Abel"/>
                <a:cs typeface="Abel"/>
              </a:rPr>
              <a:t>	</a:t>
            </a:r>
          </a:p>
          <a:p>
            <a:endParaRPr lang="en-US" sz="105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71726" y="1719418"/>
            <a:ext cx="3840480" cy="2880360"/>
          </a:xfrm>
          <a:prstGeom prst="rect">
            <a:avLst/>
          </a:prstGeom>
          <a:ln>
            <a:noFill/>
          </a:ln>
          <a:effectLst>
            <a:softEdge rad="112500"/>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794546" y="1719418"/>
            <a:ext cx="3840480" cy="2880361"/>
          </a:xfrm>
          <a:prstGeom prst="rect">
            <a:avLst/>
          </a:prstGeom>
          <a:ln>
            <a:noFill/>
          </a:ln>
          <a:effectLst>
            <a:softEdge rad="11250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390220" y="5268768"/>
            <a:ext cx="3233871" cy="2167818"/>
          </a:xfrm>
          <a:prstGeom prst="rect">
            <a:avLst/>
          </a:prstGeom>
          <a:ln>
            <a:noFill/>
          </a:ln>
          <a:effectLst>
            <a:softEdge rad="112500"/>
          </a:effectLst>
        </p:spPr>
      </p:pic>
      <p:pic>
        <p:nvPicPr>
          <p:cNvPr id="10" name="Picture 9"/>
          <p:cNvPicPr>
            <a:picLocks noChangeAspect="1"/>
          </p:cNvPicPr>
          <p:nvPr/>
        </p:nvPicPr>
        <p:blipFill>
          <a:blip r:embed="rId5"/>
          <a:stretch>
            <a:fillRect/>
          </a:stretch>
        </p:blipFill>
        <p:spPr>
          <a:xfrm>
            <a:off x="1409494" y="7625516"/>
            <a:ext cx="3195321" cy="2167818"/>
          </a:xfrm>
          <a:prstGeom prst="rect">
            <a:avLst/>
          </a:prstGeom>
          <a:ln>
            <a:noFill/>
          </a:ln>
          <a:effectLst>
            <a:softEdge rad="112500"/>
          </a:effectLst>
        </p:spPr>
      </p:pic>
    </p:spTree>
    <p:extLst>
      <p:ext uri="{BB962C8B-B14F-4D97-AF65-F5344CB8AC3E}">
        <p14:creationId xmlns:p14="http://schemas.microsoft.com/office/powerpoint/2010/main" val="3301623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393701" y="625637"/>
            <a:ext cx="6273800" cy="92333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G118 Contract R1048-1/1A/2/5, R1005-2: Improvement of Expo2020 Roads Network (5 different packages)</a:t>
            </a:r>
            <a:endParaRPr lang="en-US" spc="338" dirty="0">
              <a:solidFill>
                <a:srgbClr val="004800"/>
              </a:solidFill>
              <a:latin typeface="Bauhaus 93" panose="04030905020B02020C02" pitchFamily="82" charset="0"/>
            </a:endParaRPr>
          </a:p>
        </p:txBody>
      </p:sp>
      <p:pic>
        <p:nvPicPr>
          <p:cNvPr id="11" name="Picture 10"/>
          <p:cNvPicPr>
            <a:picLocks noChangeAspect="1"/>
          </p:cNvPicPr>
          <p:nvPr/>
        </p:nvPicPr>
        <p:blipFill>
          <a:blip r:embed="rId2"/>
          <a:stretch>
            <a:fillRect/>
          </a:stretch>
        </p:blipFill>
        <p:spPr>
          <a:xfrm>
            <a:off x="2863083" y="3629230"/>
            <a:ext cx="3072308" cy="3654776"/>
          </a:xfrm>
          <a:prstGeom prst="rect">
            <a:avLst/>
          </a:prstGeom>
          <a:ln>
            <a:noFill/>
          </a:ln>
          <a:effectLst>
            <a:softEdge rad="112500"/>
          </a:effectLst>
        </p:spPr>
      </p:pic>
      <p:pic>
        <p:nvPicPr>
          <p:cNvPr id="12" name="Picture 11"/>
          <p:cNvPicPr>
            <a:picLocks noChangeAspect="1"/>
          </p:cNvPicPr>
          <p:nvPr/>
        </p:nvPicPr>
        <p:blipFill>
          <a:blip r:embed="rId3"/>
          <a:stretch>
            <a:fillRect/>
          </a:stretch>
        </p:blipFill>
        <p:spPr>
          <a:xfrm>
            <a:off x="3139360" y="7807175"/>
            <a:ext cx="3072308" cy="2239777"/>
          </a:xfrm>
          <a:prstGeom prst="rect">
            <a:avLst/>
          </a:prstGeom>
          <a:ln>
            <a:noFill/>
          </a:ln>
          <a:effectLst>
            <a:softEdge rad="112500"/>
          </a:effectLst>
        </p:spPr>
      </p:pic>
      <p:pic>
        <p:nvPicPr>
          <p:cNvPr id="13" name="Picture 12"/>
          <p:cNvPicPr>
            <a:picLocks noChangeAspect="1"/>
          </p:cNvPicPr>
          <p:nvPr/>
        </p:nvPicPr>
        <p:blipFill>
          <a:blip r:embed="rId4"/>
          <a:stretch>
            <a:fillRect/>
          </a:stretch>
        </p:blipFill>
        <p:spPr>
          <a:xfrm>
            <a:off x="143292" y="6488562"/>
            <a:ext cx="3289703" cy="2114057"/>
          </a:xfrm>
          <a:prstGeom prst="rect">
            <a:avLst/>
          </a:prstGeom>
          <a:ln>
            <a:noFill/>
          </a:ln>
          <a:effectLst>
            <a:softEdge rad="112500"/>
          </a:effectLst>
        </p:spPr>
      </p:pic>
      <p:pic>
        <p:nvPicPr>
          <p:cNvPr id="14" name="Picture 13"/>
          <p:cNvPicPr>
            <a:picLocks noChangeAspect="1"/>
          </p:cNvPicPr>
          <p:nvPr/>
        </p:nvPicPr>
        <p:blipFill>
          <a:blip r:embed="rId5"/>
          <a:stretch>
            <a:fillRect/>
          </a:stretch>
        </p:blipFill>
        <p:spPr>
          <a:xfrm>
            <a:off x="257245" y="1654778"/>
            <a:ext cx="3289703" cy="3948904"/>
          </a:xfrm>
          <a:prstGeom prst="rect">
            <a:avLst/>
          </a:prstGeom>
          <a:ln>
            <a:noFill/>
          </a:ln>
          <a:effectLst>
            <a:softEdge rad="112500"/>
          </a:effectLst>
        </p:spPr>
      </p:pic>
    </p:spTree>
    <p:extLst>
      <p:ext uri="{BB962C8B-B14F-4D97-AF65-F5344CB8AC3E}">
        <p14:creationId xmlns:p14="http://schemas.microsoft.com/office/powerpoint/2010/main" val="1710068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393701" y="821184"/>
            <a:ext cx="6292850" cy="6463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G106 P506 - 2B+G+1+2 Roof Commercial Building (P462) on Plot No. 4237986)</a:t>
            </a:r>
            <a:endParaRPr lang="en-US" spc="338" dirty="0">
              <a:solidFill>
                <a:srgbClr val="004800"/>
              </a:solidFill>
              <a:latin typeface="Bauhaus 93" panose="04030905020B02020C02" pitchFamily="82"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700" y="1899557"/>
            <a:ext cx="2743200" cy="36576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684" y="1899557"/>
            <a:ext cx="2743200" cy="3657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5300" y="5752704"/>
            <a:ext cx="2743200" cy="3657600"/>
          </a:xfrm>
          <a:prstGeom prst="rect">
            <a:avLst/>
          </a:prstGeom>
        </p:spPr>
      </p:pic>
    </p:spTree>
    <p:extLst>
      <p:ext uri="{BB962C8B-B14F-4D97-AF65-F5344CB8AC3E}">
        <p14:creationId xmlns:p14="http://schemas.microsoft.com/office/powerpoint/2010/main" val="3879470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393700" y="802921"/>
            <a:ext cx="8506299"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G89(Proposed 2B+LG+G+9)</a:t>
            </a:r>
            <a:endParaRPr lang="en-US" spc="338" dirty="0">
              <a:solidFill>
                <a:srgbClr val="004800"/>
              </a:solidFill>
              <a:latin typeface="Bauhaus 93" panose="04030905020B02020C02" pitchFamily="82"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35528" y="1975454"/>
            <a:ext cx="4634895" cy="347617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09" y="6439492"/>
            <a:ext cx="5373131" cy="3311741"/>
          </a:xfrm>
          <a:prstGeom prst="rect">
            <a:avLst/>
          </a:prstGeom>
        </p:spPr>
      </p:pic>
    </p:spTree>
    <p:extLst>
      <p:ext uri="{BB962C8B-B14F-4D97-AF65-F5344CB8AC3E}">
        <p14:creationId xmlns:p14="http://schemas.microsoft.com/office/powerpoint/2010/main" val="56153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1" y="805610"/>
            <a:ext cx="6610350"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(G69) SUHAIL TOWER - WATERFRONT/ 20</a:t>
            </a:r>
          </a:p>
        </p:txBody>
      </p:sp>
      <p:pic>
        <p:nvPicPr>
          <p:cNvPr id="7" name="Picture 6" descr="SAM_0072"/>
          <p:cNvPicPr/>
          <p:nvPr/>
        </p:nvPicPr>
        <p:blipFill>
          <a:blip r:embed="rId2">
            <a:extLst>
              <a:ext uri="{28A0092B-C50C-407E-A947-70E740481C1C}">
                <a14:useLocalDpi xmlns:a14="http://schemas.microsoft.com/office/drawing/2010/main" val="0"/>
              </a:ext>
            </a:extLst>
          </a:blip>
          <a:srcRect/>
          <a:stretch>
            <a:fillRect/>
          </a:stretch>
        </p:blipFill>
        <p:spPr bwMode="auto">
          <a:xfrm>
            <a:off x="393700" y="1313896"/>
            <a:ext cx="5521960" cy="4132580"/>
          </a:xfrm>
          <a:prstGeom prst="rect">
            <a:avLst/>
          </a:prstGeom>
          <a:ln>
            <a:noFill/>
          </a:ln>
          <a:effectLst>
            <a:softEdge rad="112500"/>
          </a:effectLst>
        </p:spPr>
      </p:pic>
      <p:pic>
        <p:nvPicPr>
          <p:cNvPr id="9" name="Picture 8" descr="SAM_0048"/>
          <p:cNvPicPr/>
          <p:nvPr/>
        </p:nvPicPr>
        <p:blipFill>
          <a:blip r:embed="rId3">
            <a:extLst>
              <a:ext uri="{28A0092B-C50C-407E-A947-70E740481C1C}">
                <a14:useLocalDpi xmlns:a14="http://schemas.microsoft.com/office/drawing/2010/main" val="0"/>
              </a:ext>
            </a:extLst>
          </a:blip>
          <a:srcRect/>
          <a:stretch>
            <a:fillRect/>
          </a:stretch>
        </p:blipFill>
        <p:spPr bwMode="auto">
          <a:xfrm>
            <a:off x="393700" y="5785485"/>
            <a:ext cx="5486400" cy="4120515"/>
          </a:xfrm>
          <a:prstGeom prst="rect">
            <a:avLst/>
          </a:prstGeom>
          <a:ln>
            <a:noFill/>
          </a:ln>
          <a:effectLst>
            <a:softEdge rad="112500"/>
          </a:effectLst>
        </p:spPr>
      </p:pic>
    </p:spTree>
    <p:extLst>
      <p:ext uri="{BB962C8B-B14F-4D97-AF65-F5344CB8AC3E}">
        <p14:creationId xmlns:p14="http://schemas.microsoft.com/office/powerpoint/2010/main" val="3605942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0" y="747698"/>
            <a:ext cx="6173161"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(G68) POLICE STATION &amp; BARRACKS / ABU DHABI / 2010</a:t>
            </a:r>
          </a:p>
        </p:txBody>
      </p:sp>
      <p:pic>
        <p:nvPicPr>
          <p:cNvPr id="13" name="Picture 12" descr="DSC02047"/>
          <p:cNvPicPr/>
          <p:nvPr/>
        </p:nvPicPr>
        <p:blipFill>
          <a:blip r:embed="rId2">
            <a:extLst>
              <a:ext uri="{28A0092B-C50C-407E-A947-70E740481C1C}">
                <a14:useLocalDpi xmlns:a14="http://schemas.microsoft.com/office/drawing/2010/main" val="0"/>
              </a:ext>
            </a:extLst>
          </a:blip>
          <a:srcRect/>
          <a:stretch>
            <a:fillRect/>
          </a:stretch>
        </p:blipFill>
        <p:spPr bwMode="auto">
          <a:xfrm>
            <a:off x="386099" y="1602186"/>
            <a:ext cx="2814320" cy="3752850"/>
          </a:xfrm>
          <a:prstGeom prst="rect">
            <a:avLst/>
          </a:prstGeom>
          <a:ln>
            <a:noFill/>
          </a:ln>
          <a:effectLst>
            <a:softEdge rad="112500"/>
          </a:effectLst>
        </p:spPr>
      </p:pic>
      <p:pic>
        <p:nvPicPr>
          <p:cNvPr id="14" name="Picture 13" descr="DSC02048"/>
          <p:cNvPicPr/>
          <p:nvPr/>
        </p:nvPicPr>
        <p:blipFill>
          <a:blip r:embed="rId3">
            <a:extLst>
              <a:ext uri="{28A0092B-C50C-407E-A947-70E740481C1C}">
                <a14:useLocalDpi xmlns:a14="http://schemas.microsoft.com/office/drawing/2010/main" val="0"/>
              </a:ext>
            </a:extLst>
          </a:blip>
          <a:srcRect/>
          <a:stretch>
            <a:fillRect/>
          </a:stretch>
        </p:blipFill>
        <p:spPr bwMode="auto">
          <a:xfrm>
            <a:off x="3358841" y="1602186"/>
            <a:ext cx="2814320" cy="3752850"/>
          </a:xfrm>
          <a:prstGeom prst="rect">
            <a:avLst/>
          </a:prstGeom>
          <a:ln>
            <a:noFill/>
          </a:ln>
          <a:effectLst>
            <a:softEdge rad="112500"/>
          </a:effectLst>
        </p:spPr>
      </p:pic>
      <p:pic>
        <p:nvPicPr>
          <p:cNvPr id="15" name="Picture 14" descr="DSC02045"/>
          <p:cNvPicPr/>
          <p:nvPr/>
        </p:nvPicPr>
        <p:blipFill>
          <a:blip r:embed="rId4">
            <a:extLst>
              <a:ext uri="{28A0092B-C50C-407E-A947-70E740481C1C}">
                <a14:useLocalDpi xmlns:a14="http://schemas.microsoft.com/office/drawing/2010/main" val="0"/>
              </a:ext>
            </a:extLst>
          </a:blip>
          <a:srcRect/>
          <a:stretch>
            <a:fillRect/>
          </a:stretch>
        </p:blipFill>
        <p:spPr bwMode="auto">
          <a:xfrm>
            <a:off x="393700" y="5655231"/>
            <a:ext cx="5414883" cy="3755157"/>
          </a:xfrm>
          <a:prstGeom prst="rect">
            <a:avLst/>
          </a:prstGeom>
          <a:ln>
            <a:noFill/>
          </a:ln>
          <a:effectLst>
            <a:softEdge rad="112500"/>
          </a:effectLst>
        </p:spPr>
      </p:pic>
    </p:spTree>
    <p:extLst>
      <p:ext uri="{BB962C8B-B14F-4D97-AF65-F5344CB8AC3E}">
        <p14:creationId xmlns:p14="http://schemas.microsoft.com/office/powerpoint/2010/main" val="2489583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5134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pc="338" dirty="0">
                <a:solidFill>
                  <a:srgbClr val="004800"/>
                </a:solidFill>
                <a:latin typeface="Bauhaus 93" panose="04030905020B02020C02" pitchFamily="82" charset="0"/>
              </a:rPr>
              <a:t>GEOMAR GULF VISION</a:t>
            </a:r>
          </a:p>
        </p:txBody>
      </p:sp>
      <p:sp>
        <p:nvSpPr>
          <p:cNvPr id="3" name="TextBox 2"/>
          <p:cNvSpPr txBox="1"/>
          <p:nvPr/>
        </p:nvSpPr>
        <p:spPr>
          <a:xfrm>
            <a:off x="431800" y="328471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pc="338" dirty="0">
                <a:solidFill>
                  <a:srgbClr val="004800"/>
                </a:solidFill>
                <a:latin typeface="Bauhaus 93" panose="04030905020B02020C02" pitchFamily="82" charset="0"/>
              </a:rPr>
              <a:t>GEOMAR GULF MISSION</a:t>
            </a:r>
          </a:p>
        </p:txBody>
      </p:sp>
      <p:sp>
        <p:nvSpPr>
          <p:cNvPr id="4" name="TextBox 3"/>
          <p:cNvSpPr txBox="1"/>
          <p:nvPr/>
        </p:nvSpPr>
        <p:spPr>
          <a:xfrm>
            <a:off x="431800" y="7379371"/>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pc="338" dirty="0">
                <a:solidFill>
                  <a:srgbClr val="004800"/>
                </a:solidFill>
                <a:latin typeface="Bauhaus 93" panose="04030905020B02020C02" pitchFamily="82" charset="0"/>
              </a:rPr>
              <a:t>GEOMAR GULF POLICY</a:t>
            </a:r>
          </a:p>
        </p:txBody>
      </p:sp>
      <p:sp>
        <p:nvSpPr>
          <p:cNvPr id="5" name="TextBox 4"/>
          <p:cNvSpPr txBox="1"/>
          <p:nvPr/>
        </p:nvSpPr>
        <p:spPr>
          <a:xfrm>
            <a:off x="431800" y="1068101"/>
            <a:ext cx="5981700" cy="1923604"/>
          </a:xfrm>
          <a:prstGeom prst="rect">
            <a:avLst/>
          </a:prstGeom>
          <a:noFill/>
        </p:spPr>
        <p:txBody>
          <a:bodyPr wrap="square" rtlCol="0">
            <a:spAutoFit/>
          </a:bodyPr>
          <a:lstStyle/>
          <a:p>
            <a:pPr algn="just"/>
            <a:r>
              <a:rPr lang="en-GB" sz="1700" dirty="0" err="1"/>
              <a:t>Geomar</a:t>
            </a:r>
            <a:r>
              <a:rPr lang="en-GB" sz="1700" dirty="0"/>
              <a:t> Gulf LLC aims to achieve a highly acclaimed status as a Foundation Specialist Contractor known for its promising capabilities by consistently improving and delivering exceptional ground engineering solutions and breaking new grounds with newest technologies that is sustainable, quality assured and economical via value engineering.</a:t>
            </a:r>
            <a:endParaRPr lang="en-US" sz="1700" dirty="0"/>
          </a:p>
        </p:txBody>
      </p:sp>
      <p:sp>
        <p:nvSpPr>
          <p:cNvPr id="6" name="TextBox 5"/>
          <p:cNvSpPr txBox="1"/>
          <p:nvPr/>
        </p:nvSpPr>
        <p:spPr>
          <a:xfrm>
            <a:off x="431800" y="3839336"/>
            <a:ext cx="5981700" cy="3231654"/>
          </a:xfrm>
          <a:prstGeom prst="rect">
            <a:avLst/>
          </a:prstGeom>
          <a:noFill/>
        </p:spPr>
        <p:txBody>
          <a:bodyPr wrap="square" rtlCol="0">
            <a:spAutoFit/>
          </a:bodyPr>
          <a:lstStyle/>
          <a:p>
            <a:pPr algn="just"/>
            <a:r>
              <a:rPr lang="en-GB" sz="1700" dirty="0" err="1"/>
              <a:t>Geomar</a:t>
            </a:r>
            <a:r>
              <a:rPr lang="en-GB" sz="1700" dirty="0"/>
              <a:t> Gulf LLC’s goal is to ensure that all projects are accomplished in the best quality of professionalism by providing highly trained engineers and labours that reflects the company’s name and status. We aim to create more and maintain long term relationships between our clients that is based on trust, mutual benefit, flexibility and respect. The following factors help us achieve success;</a:t>
            </a:r>
            <a:endParaRPr lang="en-US" sz="1700" dirty="0"/>
          </a:p>
          <a:p>
            <a:pPr marL="285750" lvl="0" indent="-285750">
              <a:buFont typeface="Wingdings" panose="05000000000000000000" pitchFamily="2" charset="2"/>
              <a:buChar char="§"/>
            </a:pPr>
            <a:r>
              <a:rPr lang="en-GB" sz="1700" dirty="0"/>
              <a:t>Excellent workmanship, teamwork and efficiency</a:t>
            </a:r>
            <a:endParaRPr lang="en-US" sz="1700" dirty="0"/>
          </a:p>
          <a:p>
            <a:pPr marL="285750" lvl="0" indent="-285750">
              <a:buFont typeface="Wingdings" panose="05000000000000000000" pitchFamily="2" charset="2"/>
              <a:buChar char="§"/>
            </a:pPr>
            <a:r>
              <a:rPr lang="en-GB" sz="1700" dirty="0"/>
              <a:t>Developing and retaining business relations with potential and existing clients</a:t>
            </a:r>
            <a:endParaRPr lang="en-US" sz="1700" dirty="0"/>
          </a:p>
          <a:p>
            <a:pPr marL="285750" lvl="0" indent="-285750">
              <a:buFont typeface="Wingdings" panose="05000000000000000000" pitchFamily="2" charset="2"/>
              <a:buChar char="§"/>
            </a:pPr>
            <a:r>
              <a:rPr lang="en-GB" sz="1700" dirty="0"/>
              <a:t>Firm on-site management</a:t>
            </a:r>
            <a:endParaRPr lang="en-US" sz="1700" dirty="0"/>
          </a:p>
          <a:p>
            <a:pPr marL="285750" lvl="0" indent="-285750">
              <a:buFont typeface="Wingdings" panose="05000000000000000000" pitchFamily="2" charset="2"/>
              <a:buChar char="§"/>
            </a:pPr>
            <a:r>
              <a:rPr lang="en-GB" sz="1700" dirty="0"/>
              <a:t>Value engineered project estimation</a:t>
            </a:r>
            <a:endParaRPr lang="en-US" sz="1700" dirty="0"/>
          </a:p>
        </p:txBody>
      </p:sp>
      <p:sp>
        <p:nvSpPr>
          <p:cNvPr id="7" name="TextBox 6"/>
          <p:cNvSpPr txBox="1"/>
          <p:nvPr/>
        </p:nvSpPr>
        <p:spPr>
          <a:xfrm>
            <a:off x="431800" y="7933992"/>
            <a:ext cx="5981700" cy="1400383"/>
          </a:xfrm>
          <a:prstGeom prst="rect">
            <a:avLst/>
          </a:prstGeom>
          <a:noFill/>
        </p:spPr>
        <p:txBody>
          <a:bodyPr wrap="square" rtlCol="0">
            <a:spAutoFit/>
          </a:bodyPr>
          <a:lstStyle/>
          <a:p>
            <a:pPr algn="just"/>
            <a:r>
              <a:rPr lang="en-GB" sz="1700" dirty="0" err="1"/>
              <a:t>Geomar</a:t>
            </a:r>
            <a:r>
              <a:rPr lang="en-GB" sz="1700" dirty="0"/>
              <a:t> Gulf LLC is committed to deliver high quality services that conform to all relevant ISO Standards. We ensure that all personnel fully understands and comply with all company policy such as Health &amp; Safety Policy, Environmental Policy and Company Quality Systems.</a:t>
            </a:r>
            <a:endParaRPr lang="en-US" sz="1700" dirty="0"/>
          </a:p>
        </p:txBody>
      </p:sp>
    </p:spTree>
    <p:extLst>
      <p:ext uri="{BB962C8B-B14F-4D97-AF65-F5344CB8AC3E}">
        <p14:creationId xmlns:p14="http://schemas.microsoft.com/office/powerpoint/2010/main" val="2948437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1" y="771943"/>
            <a:ext cx="5583688"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(G62) IMPROVEMENT OF AL KHAIL ROAD BRIDGESTRUCTURE / 2009</a:t>
            </a:r>
          </a:p>
        </p:txBody>
      </p:sp>
      <p:pic>
        <p:nvPicPr>
          <p:cNvPr id="8" name="Picture 7" descr="DSC06964"/>
          <p:cNvPicPr/>
          <p:nvPr/>
        </p:nvPicPr>
        <p:blipFill>
          <a:blip r:embed="rId2">
            <a:extLst>
              <a:ext uri="{28A0092B-C50C-407E-A947-70E740481C1C}">
                <a14:useLocalDpi xmlns:a14="http://schemas.microsoft.com/office/drawing/2010/main" val="0"/>
              </a:ext>
            </a:extLst>
          </a:blip>
          <a:srcRect/>
          <a:stretch>
            <a:fillRect/>
          </a:stretch>
        </p:blipFill>
        <p:spPr bwMode="auto">
          <a:xfrm>
            <a:off x="461993" y="1659573"/>
            <a:ext cx="5121695" cy="4027320"/>
          </a:xfrm>
          <a:prstGeom prst="rect">
            <a:avLst/>
          </a:prstGeom>
          <a:ln>
            <a:noFill/>
          </a:ln>
          <a:effectLst>
            <a:softEdge rad="112500"/>
          </a:effectLst>
        </p:spPr>
      </p:pic>
      <p:pic>
        <p:nvPicPr>
          <p:cNvPr id="10" name="Picture 9" descr="IMAG0440"/>
          <p:cNvPicPr/>
          <p:nvPr/>
        </p:nvPicPr>
        <p:blipFill>
          <a:blip r:embed="rId3">
            <a:extLst>
              <a:ext uri="{28A0092B-C50C-407E-A947-70E740481C1C}">
                <a14:useLocalDpi xmlns:a14="http://schemas.microsoft.com/office/drawing/2010/main" val="0"/>
              </a:ext>
            </a:extLst>
          </a:blip>
          <a:srcRect/>
          <a:stretch>
            <a:fillRect/>
          </a:stretch>
        </p:blipFill>
        <p:spPr bwMode="auto">
          <a:xfrm>
            <a:off x="393700" y="6405246"/>
            <a:ext cx="5437474" cy="3299011"/>
          </a:xfrm>
          <a:prstGeom prst="rect">
            <a:avLst/>
          </a:prstGeom>
          <a:ln>
            <a:noFill/>
          </a:ln>
          <a:effectLst>
            <a:softEdge rad="112500"/>
          </a:effectLst>
        </p:spPr>
      </p:pic>
    </p:spTree>
    <p:extLst>
      <p:ext uri="{BB962C8B-B14F-4D97-AF65-F5344CB8AC3E}">
        <p14:creationId xmlns:p14="http://schemas.microsoft.com/office/powerpoint/2010/main" val="839778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186847" y="730890"/>
            <a:ext cx="6263797"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(G58) LIMITLESS DOWNTOWN JEBEL ALI PROJECT/ 2009  Sheet Piling</a:t>
            </a:r>
            <a:endParaRPr lang="en-US" sz="1600" spc="338" dirty="0">
              <a:solidFill>
                <a:srgbClr val="004800"/>
              </a:solidFill>
              <a:latin typeface="Bauhaus 93" panose="04030905020B02020C02" pitchFamily="82" charset="0"/>
            </a:endParaRPr>
          </a:p>
        </p:txBody>
      </p:sp>
      <p:pic>
        <p:nvPicPr>
          <p:cNvPr id="7" name="Picture 6" descr="G58 (2)"/>
          <p:cNvPicPr/>
          <p:nvPr/>
        </p:nvPicPr>
        <p:blipFill>
          <a:blip r:embed="rId2">
            <a:extLst>
              <a:ext uri="{28A0092B-C50C-407E-A947-70E740481C1C}">
                <a14:useLocalDpi xmlns:a14="http://schemas.microsoft.com/office/drawing/2010/main" val="0"/>
              </a:ext>
            </a:extLst>
          </a:blip>
          <a:srcRect/>
          <a:stretch>
            <a:fillRect/>
          </a:stretch>
        </p:blipFill>
        <p:spPr bwMode="auto">
          <a:xfrm>
            <a:off x="428625" y="1513252"/>
            <a:ext cx="5422484" cy="4015620"/>
          </a:xfrm>
          <a:prstGeom prst="rect">
            <a:avLst/>
          </a:prstGeom>
          <a:ln>
            <a:noFill/>
          </a:ln>
          <a:effectLst>
            <a:softEdge rad="112500"/>
          </a:effectLst>
        </p:spPr>
      </p:pic>
      <p:pic>
        <p:nvPicPr>
          <p:cNvPr id="9" name="Picture 8" descr="G58 (1)"/>
          <p:cNvPicPr/>
          <p:nvPr/>
        </p:nvPicPr>
        <p:blipFill>
          <a:blip r:embed="rId3">
            <a:extLst>
              <a:ext uri="{28A0092B-C50C-407E-A947-70E740481C1C}">
                <a14:useLocalDpi xmlns:a14="http://schemas.microsoft.com/office/drawing/2010/main" val="0"/>
              </a:ext>
            </a:extLst>
          </a:blip>
          <a:srcRect/>
          <a:stretch>
            <a:fillRect/>
          </a:stretch>
        </p:blipFill>
        <p:spPr bwMode="auto">
          <a:xfrm>
            <a:off x="393700" y="5808392"/>
            <a:ext cx="5457410" cy="4097608"/>
          </a:xfrm>
          <a:prstGeom prst="rect">
            <a:avLst/>
          </a:prstGeom>
          <a:ln>
            <a:noFill/>
          </a:ln>
          <a:effectLst>
            <a:softEdge rad="112500"/>
          </a:effectLst>
        </p:spPr>
      </p:pic>
    </p:spTree>
    <p:extLst>
      <p:ext uri="{BB962C8B-B14F-4D97-AF65-F5344CB8AC3E}">
        <p14:creationId xmlns:p14="http://schemas.microsoft.com/office/powerpoint/2010/main" val="424445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1" y="625637"/>
            <a:ext cx="6096000"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(G57) PALM JUMEIRAH GATEWAY TOWERS FLYOVER ACCESS/ 2009 - Piling</a:t>
            </a:r>
            <a:endParaRPr lang="en-US" sz="1600" spc="338" dirty="0">
              <a:solidFill>
                <a:srgbClr val="004800"/>
              </a:solidFill>
              <a:latin typeface="Bauhaus 93" panose="04030905020B02020C02" pitchFamily="82" charset="0"/>
            </a:endParaRPr>
          </a:p>
        </p:txBody>
      </p:sp>
      <p:pic>
        <p:nvPicPr>
          <p:cNvPr id="8" name="Picture 7" descr="G57-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626316"/>
            <a:ext cx="5189988" cy="3745784"/>
          </a:xfrm>
          <a:prstGeom prst="rect">
            <a:avLst/>
          </a:prstGeom>
          <a:ln>
            <a:noFill/>
          </a:ln>
          <a:effectLst>
            <a:softEdge rad="112500"/>
          </a:effectLst>
        </p:spPr>
      </p:pic>
      <p:pic>
        <p:nvPicPr>
          <p:cNvPr id="10" name="Picture 9" descr="G57 (2)"/>
          <p:cNvPicPr/>
          <p:nvPr/>
        </p:nvPicPr>
        <p:blipFill>
          <a:blip r:embed="rId3">
            <a:extLst>
              <a:ext uri="{28A0092B-C50C-407E-A947-70E740481C1C}">
                <a14:useLocalDpi xmlns:a14="http://schemas.microsoft.com/office/drawing/2010/main" val="0"/>
              </a:ext>
            </a:extLst>
          </a:blip>
          <a:srcRect/>
          <a:stretch>
            <a:fillRect/>
          </a:stretch>
        </p:blipFill>
        <p:spPr bwMode="auto">
          <a:xfrm>
            <a:off x="393700" y="5594351"/>
            <a:ext cx="5307965" cy="4013835"/>
          </a:xfrm>
          <a:prstGeom prst="rect">
            <a:avLst/>
          </a:prstGeom>
          <a:ln>
            <a:noFill/>
          </a:ln>
          <a:effectLst>
            <a:softEdge rad="112500"/>
          </a:effectLst>
        </p:spPr>
      </p:pic>
    </p:spTree>
    <p:extLst>
      <p:ext uri="{BB962C8B-B14F-4D97-AF65-F5344CB8AC3E}">
        <p14:creationId xmlns:p14="http://schemas.microsoft.com/office/powerpoint/2010/main" val="19699203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1" y="625637"/>
            <a:ext cx="6153150"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(G55) IMPROVEMENT OF EMIRATES ROAD BRIDGE STRUCTURES/ 2008 </a:t>
            </a:r>
            <a:endParaRPr lang="en-US" sz="1600" spc="338" dirty="0">
              <a:solidFill>
                <a:srgbClr val="004800"/>
              </a:solidFill>
              <a:latin typeface="Bauhaus 93" panose="04030905020B02020C02" pitchFamily="82" charset="0"/>
            </a:endParaRPr>
          </a:p>
        </p:txBody>
      </p:sp>
      <p:pic>
        <p:nvPicPr>
          <p:cNvPr id="7" name="Picture 6" descr="G55 (2)"/>
          <p:cNvPicPr/>
          <p:nvPr/>
        </p:nvPicPr>
        <p:blipFill>
          <a:blip r:embed="rId2">
            <a:extLst>
              <a:ext uri="{28A0092B-C50C-407E-A947-70E740481C1C}">
                <a14:useLocalDpi xmlns:a14="http://schemas.microsoft.com/office/drawing/2010/main" val="0"/>
              </a:ext>
            </a:extLst>
          </a:blip>
          <a:srcRect/>
          <a:stretch>
            <a:fillRect/>
          </a:stretch>
        </p:blipFill>
        <p:spPr bwMode="auto">
          <a:xfrm>
            <a:off x="393700" y="1522176"/>
            <a:ext cx="5189988" cy="3764355"/>
          </a:xfrm>
          <a:prstGeom prst="rect">
            <a:avLst/>
          </a:prstGeom>
          <a:ln>
            <a:noFill/>
          </a:ln>
          <a:effectLst>
            <a:softEdge rad="112500"/>
          </a:effectLst>
        </p:spPr>
      </p:pic>
      <p:pic>
        <p:nvPicPr>
          <p:cNvPr id="9" name="Picture 8" descr="10"/>
          <p:cNvPicPr/>
          <p:nvPr/>
        </p:nvPicPr>
        <p:blipFill>
          <a:blip r:embed="rId3">
            <a:extLst>
              <a:ext uri="{28A0092B-C50C-407E-A947-70E740481C1C}">
                <a14:useLocalDpi xmlns:a14="http://schemas.microsoft.com/office/drawing/2010/main" val="0"/>
              </a:ext>
            </a:extLst>
          </a:blip>
          <a:srcRect/>
          <a:stretch>
            <a:fillRect/>
          </a:stretch>
        </p:blipFill>
        <p:spPr bwMode="auto">
          <a:xfrm>
            <a:off x="447423" y="5775326"/>
            <a:ext cx="4949036" cy="3678472"/>
          </a:xfrm>
          <a:prstGeom prst="rect">
            <a:avLst/>
          </a:prstGeom>
          <a:ln>
            <a:noFill/>
          </a:ln>
          <a:effectLst>
            <a:softEdge rad="112500"/>
          </a:effectLst>
        </p:spPr>
      </p:pic>
    </p:spTree>
    <p:extLst>
      <p:ext uri="{BB962C8B-B14F-4D97-AF65-F5344CB8AC3E}">
        <p14:creationId xmlns:p14="http://schemas.microsoft.com/office/powerpoint/2010/main" val="3222002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393698" y="718002"/>
            <a:ext cx="5740402"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600" spc="338" dirty="0">
                <a:solidFill>
                  <a:srgbClr val="004800"/>
                </a:solidFill>
                <a:latin typeface="Bauhaus 93" panose="04030905020B02020C02" pitchFamily="82" charset="0"/>
              </a:rPr>
              <a:t>(G53) VERDE RESIDENCE- DUBAI MARYTIME CITY/2008</a:t>
            </a:r>
            <a:endParaRPr lang="en-US" sz="1600" spc="338" dirty="0">
              <a:solidFill>
                <a:srgbClr val="004800"/>
              </a:solidFill>
              <a:latin typeface="Bauhaus 93" panose="04030905020B02020C02" pitchFamily="82" charset="0"/>
            </a:endParaRPr>
          </a:p>
        </p:txBody>
      </p:sp>
      <p:pic>
        <p:nvPicPr>
          <p:cNvPr id="8" name="Picture 7" descr="G53 (2)"/>
          <p:cNvPicPr/>
          <p:nvPr/>
        </p:nvPicPr>
        <p:blipFill>
          <a:blip r:embed="rId2">
            <a:extLst>
              <a:ext uri="{28A0092B-C50C-407E-A947-70E740481C1C}">
                <a14:useLocalDpi xmlns:a14="http://schemas.microsoft.com/office/drawing/2010/main" val="0"/>
              </a:ext>
            </a:extLst>
          </a:blip>
          <a:srcRect/>
          <a:stretch>
            <a:fillRect/>
          </a:stretch>
        </p:blipFill>
        <p:spPr bwMode="auto">
          <a:xfrm>
            <a:off x="393698" y="1573136"/>
            <a:ext cx="5340351" cy="3982790"/>
          </a:xfrm>
          <a:prstGeom prst="rect">
            <a:avLst/>
          </a:prstGeom>
          <a:ln>
            <a:noFill/>
          </a:ln>
          <a:effectLst>
            <a:softEdge rad="112500"/>
          </a:effectLst>
        </p:spPr>
      </p:pic>
      <p:pic>
        <p:nvPicPr>
          <p:cNvPr id="10" name="Picture 9" descr="G53 (1)"/>
          <p:cNvPicPr/>
          <p:nvPr/>
        </p:nvPicPr>
        <p:blipFill>
          <a:blip r:embed="rId3">
            <a:extLst>
              <a:ext uri="{28A0092B-C50C-407E-A947-70E740481C1C}">
                <a14:useLocalDpi xmlns:a14="http://schemas.microsoft.com/office/drawing/2010/main" val="0"/>
              </a:ext>
            </a:extLst>
          </a:blip>
          <a:srcRect/>
          <a:stretch>
            <a:fillRect/>
          </a:stretch>
        </p:blipFill>
        <p:spPr bwMode="auto">
          <a:xfrm>
            <a:off x="393700" y="5826285"/>
            <a:ext cx="5189987" cy="4079715"/>
          </a:xfrm>
          <a:prstGeom prst="rect">
            <a:avLst/>
          </a:prstGeom>
          <a:ln>
            <a:noFill/>
          </a:ln>
          <a:effectLst>
            <a:softEdge rad="112500"/>
          </a:effectLst>
        </p:spPr>
      </p:pic>
    </p:spTree>
    <p:extLst>
      <p:ext uri="{BB962C8B-B14F-4D97-AF65-F5344CB8AC3E}">
        <p14:creationId xmlns:p14="http://schemas.microsoft.com/office/powerpoint/2010/main" val="592211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0" y="802382"/>
            <a:ext cx="6191250"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G39(MIRDIFF OFFICE BLOCK (3B+GR+F) / 2010 Second Row Anchors</a:t>
            </a:r>
          </a:p>
        </p:txBody>
      </p:sp>
      <p:pic>
        <p:nvPicPr>
          <p:cNvPr id="7" name="Picture 6" descr="DSC00118"/>
          <p:cNvPicPr/>
          <p:nvPr/>
        </p:nvPicPr>
        <p:blipFill>
          <a:blip r:embed="rId2">
            <a:extLst>
              <a:ext uri="{28A0092B-C50C-407E-A947-70E740481C1C}">
                <a14:useLocalDpi xmlns:a14="http://schemas.microsoft.com/office/drawing/2010/main" val="0"/>
              </a:ext>
            </a:extLst>
          </a:blip>
          <a:srcRect/>
          <a:stretch>
            <a:fillRect/>
          </a:stretch>
        </p:blipFill>
        <p:spPr bwMode="auto">
          <a:xfrm>
            <a:off x="531978" y="1667666"/>
            <a:ext cx="2719705" cy="2054225"/>
          </a:xfrm>
          <a:prstGeom prst="rect">
            <a:avLst/>
          </a:prstGeom>
          <a:ln>
            <a:noFill/>
          </a:ln>
          <a:effectLst>
            <a:softEdge rad="112500"/>
          </a:effectLst>
        </p:spPr>
      </p:pic>
      <p:pic>
        <p:nvPicPr>
          <p:cNvPr id="8" name="Picture 7" descr="DSC00140"/>
          <p:cNvPicPr/>
          <p:nvPr/>
        </p:nvPicPr>
        <p:blipFill>
          <a:blip r:embed="rId3">
            <a:extLst>
              <a:ext uri="{28A0092B-C50C-407E-A947-70E740481C1C}">
                <a14:useLocalDpi xmlns:a14="http://schemas.microsoft.com/office/drawing/2010/main" val="0"/>
              </a:ext>
            </a:extLst>
          </a:blip>
          <a:srcRect/>
          <a:stretch>
            <a:fillRect/>
          </a:stretch>
        </p:blipFill>
        <p:spPr bwMode="auto">
          <a:xfrm>
            <a:off x="3641088" y="1679096"/>
            <a:ext cx="2362854" cy="2042795"/>
          </a:xfrm>
          <a:prstGeom prst="rect">
            <a:avLst/>
          </a:prstGeom>
          <a:ln>
            <a:noFill/>
          </a:ln>
          <a:effectLst>
            <a:softEdge rad="112500"/>
          </a:effectLst>
        </p:spPr>
      </p:pic>
      <p:pic>
        <p:nvPicPr>
          <p:cNvPr id="9" name="Picture 8" descr="Mirdiff"/>
          <p:cNvPicPr/>
          <p:nvPr/>
        </p:nvPicPr>
        <p:blipFill>
          <a:blip r:embed="rId4">
            <a:extLst>
              <a:ext uri="{28A0092B-C50C-407E-A947-70E740481C1C}">
                <a14:useLocalDpi xmlns:a14="http://schemas.microsoft.com/office/drawing/2010/main" val="0"/>
              </a:ext>
            </a:extLst>
          </a:blip>
          <a:srcRect/>
          <a:stretch>
            <a:fillRect/>
          </a:stretch>
        </p:blipFill>
        <p:spPr bwMode="auto">
          <a:xfrm>
            <a:off x="665287" y="4137894"/>
            <a:ext cx="5153660" cy="3782378"/>
          </a:xfrm>
          <a:prstGeom prst="rect">
            <a:avLst/>
          </a:prstGeom>
          <a:ln>
            <a:noFill/>
          </a:ln>
          <a:effectLst>
            <a:softEdge rad="112500"/>
          </a:effectLst>
        </p:spPr>
      </p:pic>
      <p:pic>
        <p:nvPicPr>
          <p:cNvPr id="10" name="Picture 9" descr="Mirdiff (28)"/>
          <p:cNvPicPr/>
          <p:nvPr/>
        </p:nvPicPr>
        <p:blipFill>
          <a:blip r:embed="rId5">
            <a:extLst>
              <a:ext uri="{28A0092B-C50C-407E-A947-70E740481C1C}">
                <a14:useLocalDpi xmlns:a14="http://schemas.microsoft.com/office/drawing/2010/main" val="0"/>
              </a:ext>
            </a:extLst>
          </a:blip>
          <a:srcRect/>
          <a:stretch>
            <a:fillRect/>
          </a:stretch>
        </p:blipFill>
        <p:spPr bwMode="auto">
          <a:xfrm>
            <a:off x="561652" y="7920272"/>
            <a:ext cx="2564765" cy="1924050"/>
          </a:xfrm>
          <a:prstGeom prst="rect">
            <a:avLst/>
          </a:prstGeom>
          <a:ln>
            <a:noFill/>
          </a:ln>
          <a:effectLst>
            <a:softEdge rad="112500"/>
          </a:effectLst>
        </p:spPr>
      </p:pic>
      <p:pic>
        <p:nvPicPr>
          <p:cNvPr id="11" name="Picture 10" descr="DSC00133"/>
          <p:cNvPicPr/>
          <p:nvPr/>
        </p:nvPicPr>
        <p:blipFill>
          <a:blip r:embed="rId6">
            <a:extLst>
              <a:ext uri="{28A0092B-C50C-407E-A947-70E740481C1C}">
                <a14:useLocalDpi xmlns:a14="http://schemas.microsoft.com/office/drawing/2010/main" val="0"/>
              </a:ext>
            </a:extLst>
          </a:blip>
          <a:srcRect/>
          <a:stretch>
            <a:fillRect/>
          </a:stretch>
        </p:blipFill>
        <p:spPr bwMode="auto">
          <a:xfrm>
            <a:off x="3563846" y="7920272"/>
            <a:ext cx="2482215" cy="1864360"/>
          </a:xfrm>
          <a:prstGeom prst="rect">
            <a:avLst/>
          </a:prstGeom>
          <a:ln>
            <a:noFill/>
          </a:ln>
          <a:effectLst>
            <a:softEdge rad="112500"/>
          </a:effectLst>
        </p:spPr>
      </p:pic>
    </p:spTree>
    <p:extLst>
      <p:ext uri="{BB962C8B-B14F-4D97-AF65-F5344CB8AC3E}">
        <p14:creationId xmlns:p14="http://schemas.microsoft.com/office/powerpoint/2010/main" val="427700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393700" y="715143"/>
            <a:ext cx="850629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600" spc="338" dirty="0">
                <a:solidFill>
                  <a:srgbClr val="004800"/>
                </a:solidFill>
                <a:latin typeface="Bauhaus 93" panose="04030905020B02020C02" pitchFamily="82" charset="0"/>
              </a:rPr>
              <a:t>(G36) 2B+G+16  BUILDING- TECOM/2008</a:t>
            </a:r>
            <a:endParaRPr lang="en-US" sz="1600" spc="338" dirty="0">
              <a:solidFill>
                <a:srgbClr val="004800"/>
              </a:solidFill>
              <a:latin typeface="Bauhaus 93" panose="04030905020B02020C02" pitchFamily="82" charset="0"/>
            </a:endParaRPr>
          </a:p>
        </p:txBody>
      </p:sp>
      <p:pic>
        <p:nvPicPr>
          <p:cNvPr id="7" name="Picture 6" descr="G36 (2)"/>
          <p:cNvPicPr/>
          <p:nvPr/>
        </p:nvPicPr>
        <p:blipFill>
          <a:blip r:embed="rId2">
            <a:extLst>
              <a:ext uri="{28A0092B-C50C-407E-A947-70E740481C1C}">
                <a14:useLocalDpi xmlns:a14="http://schemas.microsoft.com/office/drawing/2010/main" val="0"/>
              </a:ext>
            </a:extLst>
          </a:blip>
          <a:srcRect/>
          <a:stretch>
            <a:fillRect/>
          </a:stretch>
        </p:blipFill>
        <p:spPr bwMode="auto">
          <a:xfrm>
            <a:off x="393700" y="1628458"/>
            <a:ext cx="5452464" cy="4028768"/>
          </a:xfrm>
          <a:prstGeom prst="rect">
            <a:avLst/>
          </a:prstGeom>
          <a:ln>
            <a:noFill/>
          </a:ln>
          <a:effectLst>
            <a:softEdge rad="112500"/>
          </a:effectLst>
        </p:spPr>
      </p:pic>
      <p:pic>
        <p:nvPicPr>
          <p:cNvPr id="9" name="Picture 8" descr="G36 (1)"/>
          <p:cNvPicPr/>
          <p:nvPr/>
        </p:nvPicPr>
        <p:blipFill>
          <a:blip r:embed="rId3">
            <a:extLst>
              <a:ext uri="{28A0092B-C50C-407E-A947-70E740481C1C}">
                <a14:useLocalDpi xmlns:a14="http://schemas.microsoft.com/office/drawing/2010/main" val="0"/>
              </a:ext>
            </a:extLst>
          </a:blip>
          <a:srcRect/>
          <a:stretch>
            <a:fillRect/>
          </a:stretch>
        </p:blipFill>
        <p:spPr bwMode="auto">
          <a:xfrm>
            <a:off x="393700" y="6085286"/>
            <a:ext cx="5317552" cy="3637200"/>
          </a:xfrm>
          <a:prstGeom prst="rect">
            <a:avLst/>
          </a:prstGeom>
          <a:ln>
            <a:noFill/>
          </a:ln>
          <a:effectLst>
            <a:softEdge rad="112500"/>
          </a:effectLst>
        </p:spPr>
      </p:pic>
    </p:spTree>
    <p:extLst>
      <p:ext uri="{BB962C8B-B14F-4D97-AF65-F5344CB8AC3E}">
        <p14:creationId xmlns:p14="http://schemas.microsoft.com/office/powerpoint/2010/main" val="1323883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393700" y="625637"/>
            <a:ext cx="5867400"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600" spc="338" dirty="0">
                <a:solidFill>
                  <a:srgbClr val="004800"/>
                </a:solidFill>
                <a:latin typeface="Bauhaus 93" panose="04030905020B02020C02" pitchFamily="82" charset="0"/>
              </a:rPr>
              <a:t>(G33) PROMENADE BRIDGE LINKS (L1 &amp;L2) /AL SAFOOH/ 2008</a:t>
            </a:r>
            <a:endParaRPr lang="en-US" sz="1600" spc="338" dirty="0">
              <a:solidFill>
                <a:srgbClr val="004800"/>
              </a:solidFill>
              <a:latin typeface="Bauhaus 93" panose="04030905020B02020C02" pitchFamily="82" charset="0"/>
            </a:endParaRPr>
          </a:p>
        </p:txBody>
      </p:sp>
      <p:pic>
        <p:nvPicPr>
          <p:cNvPr id="7" name="Picture 6" descr="resim49"/>
          <p:cNvPicPr/>
          <p:nvPr/>
        </p:nvPicPr>
        <p:blipFill>
          <a:blip r:embed="rId2">
            <a:extLst>
              <a:ext uri="{28A0092B-C50C-407E-A947-70E740481C1C}">
                <a14:useLocalDpi xmlns:a14="http://schemas.microsoft.com/office/drawing/2010/main" val="0"/>
              </a:ext>
            </a:extLst>
          </a:blip>
          <a:srcRect/>
          <a:stretch>
            <a:fillRect/>
          </a:stretch>
        </p:blipFill>
        <p:spPr bwMode="auto">
          <a:xfrm>
            <a:off x="393700" y="1676080"/>
            <a:ext cx="5189988" cy="3999767"/>
          </a:xfrm>
          <a:prstGeom prst="rect">
            <a:avLst/>
          </a:prstGeom>
          <a:ln>
            <a:noFill/>
          </a:ln>
          <a:effectLst>
            <a:softEdge rad="112500"/>
          </a:effectLst>
        </p:spPr>
      </p:pic>
      <p:pic>
        <p:nvPicPr>
          <p:cNvPr id="9" name="Picture 8" descr="resim48"/>
          <p:cNvPicPr/>
          <p:nvPr/>
        </p:nvPicPr>
        <p:blipFill>
          <a:blip r:embed="rId3">
            <a:extLst>
              <a:ext uri="{28A0092B-C50C-407E-A947-70E740481C1C}">
                <a14:useLocalDpi xmlns:a14="http://schemas.microsoft.com/office/drawing/2010/main" val="0"/>
              </a:ext>
            </a:extLst>
          </a:blip>
          <a:srcRect/>
          <a:stretch>
            <a:fillRect/>
          </a:stretch>
        </p:blipFill>
        <p:spPr bwMode="auto">
          <a:xfrm>
            <a:off x="393700" y="5820726"/>
            <a:ext cx="5332543" cy="3761424"/>
          </a:xfrm>
          <a:prstGeom prst="rect">
            <a:avLst/>
          </a:prstGeom>
          <a:ln>
            <a:noFill/>
          </a:ln>
          <a:effectLst>
            <a:softEdge rad="112500"/>
          </a:effectLst>
        </p:spPr>
      </p:pic>
    </p:spTree>
    <p:extLst>
      <p:ext uri="{BB962C8B-B14F-4D97-AF65-F5344CB8AC3E}">
        <p14:creationId xmlns:p14="http://schemas.microsoft.com/office/powerpoint/2010/main" val="39789839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393701" y="660910"/>
            <a:ext cx="5721350"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600" spc="338" dirty="0">
                <a:solidFill>
                  <a:srgbClr val="004800"/>
                </a:solidFill>
                <a:latin typeface="Bauhaus 93" panose="04030905020B02020C02" pitchFamily="82" charset="0"/>
              </a:rPr>
              <a:t>(G33) PROMENADE BRIDGE LINKS (L1 &amp;L2) /AL SAFOOH/ 2008</a:t>
            </a:r>
            <a:endParaRPr lang="en-US" sz="1600" spc="338" dirty="0">
              <a:solidFill>
                <a:srgbClr val="004800"/>
              </a:solidFill>
              <a:latin typeface="Bauhaus 93" panose="04030905020B02020C02" pitchFamily="82" charset="0"/>
            </a:endParaRPr>
          </a:p>
        </p:txBody>
      </p:sp>
      <p:pic>
        <p:nvPicPr>
          <p:cNvPr id="8" name="Picture 7" descr="resim50"/>
          <p:cNvPicPr/>
          <p:nvPr/>
        </p:nvPicPr>
        <p:blipFill>
          <a:blip r:embed="rId2">
            <a:extLst>
              <a:ext uri="{28A0092B-C50C-407E-A947-70E740481C1C}">
                <a14:useLocalDpi xmlns:a14="http://schemas.microsoft.com/office/drawing/2010/main" val="0"/>
              </a:ext>
            </a:extLst>
          </a:blip>
          <a:srcRect/>
          <a:stretch>
            <a:fillRect/>
          </a:stretch>
        </p:blipFill>
        <p:spPr bwMode="auto">
          <a:xfrm>
            <a:off x="393700" y="1467485"/>
            <a:ext cx="5189988" cy="3973008"/>
          </a:xfrm>
          <a:prstGeom prst="rect">
            <a:avLst/>
          </a:prstGeom>
          <a:ln>
            <a:noFill/>
          </a:ln>
          <a:effectLst>
            <a:softEdge rad="112500"/>
          </a:effectLst>
        </p:spPr>
      </p:pic>
      <p:pic>
        <p:nvPicPr>
          <p:cNvPr id="10" name="Picture 9" descr="resim65"/>
          <p:cNvPicPr/>
          <p:nvPr/>
        </p:nvPicPr>
        <p:blipFill>
          <a:blip r:embed="rId3">
            <a:extLst>
              <a:ext uri="{28A0092B-C50C-407E-A947-70E740481C1C}">
                <a14:useLocalDpi xmlns:a14="http://schemas.microsoft.com/office/drawing/2010/main" val="0"/>
              </a:ext>
            </a:extLst>
          </a:blip>
          <a:srcRect/>
          <a:stretch>
            <a:fillRect/>
          </a:stretch>
        </p:blipFill>
        <p:spPr bwMode="auto">
          <a:xfrm>
            <a:off x="379787" y="5908513"/>
            <a:ext cx="5203901" cy="3744216"/>
          </a:xfrm>
          <a:prstGeom prst="rect">
            <a:avLst/>
          </a:prstGeom>
          <a:ln>
            <a:noFill/>
          </a:ln>
          <a:effectLst>
            <a:softEdge rad="112500"/>
          </a:effectLst>
        </p:spPr>
      </p:pic>
    </p:spTree>
    <p:extLst>
      <p:ext uri="{BB962C8B-B14F-4D97-AF65-F5344CB8AC3E}">
        <p14:creationId xmlns:p14="http://schemas.microsoft.com/office/powerpoint/2010/main" val="1078543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393701" y="740080"/>
            <a:ext cx="5721350"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600" spc="338" dirty="0">
                <a:solidFill>
                  <a:srgbClr val="004800"/>
                </a:solidFill>
                <a:latin typeface="Bauhaus 93" panose="04030905020B02020C02" pitchFamily="82" charset="0"/>
              </a:rPr>
              <a:t>(G27) - 3B+G+M+3 ARY COMMERCIAL BUILDING / KARAMA / 2007</a:t>
            </a:r>
            <a:endParaRPr lang="en-US" sz="1600" spc="338" dirty="0">
              <a:solidFill>
                <a:srgbClr val="004800"/>
              </a:solidFill>
              <a:latin typeface="Bauhaus 93" panose="04030905020B02020C02" pitchFamily="82" charset="0"/>
            </a:endParaRPr>
          </a:p>
        </p:txBody>
      </p:sp>
      <p:pic>
        <p:nvPicPr>
          <p:cNvPr id="8" name="Picture 7" descr="resim46"/>
          <p:cNvPicPr/>
          <p:nvPr/>
        </p:nvPicPr>
        <p:blipFill>
          <a:blip r:embed="rId2">
            <a:extLst>
              <a:ext uri="{28A0092B-C50C-407E-A947-70E740481C1C}">
                <a14:useLocalDpi xmlns:a14="http://schemas.microsoft.com/office/drawing/2010/main" val="0"/>
              </a:ext>
            </a:extLst>
          </a:blip>
          <a:srcRect/>
          <a:stretch>
            <a:fillRect/>
          </a:stretch>
        </p:blipFill>
        <p:spPr bwMode="auto">
          <a:xfrm>
            <a:off x="393700" y="1590675"/>
            <a:ext cx="5317552" cy="3480373"/>
          </a:xfrm>
          <a:prstGeom prst="rect">
            <a:avLst/>
          </a:prstGeom>
          <a:ln>
            <a:noFill/>
          </a:ln>
          <a:effectLst>
            <a:softEdge rad="112500"/>
          </a:effectLst>
        </p:spPr>
      </p:pic>
      <p:pic>
        <p:nvPicPr>
          <p:cNvPr id="10" name="Picture 9" descr="9 october 003"/>
          <p:cNvPicPr/>
          <p:nvPr/>
        </p:nvPicPr>
        <p:blipFill>
          <a:blip r:embed="rId3">
            <a:extLst>
              <a:ext uri="{28A0092B-C50C-407E-A947-70E740481C1C}">
                <a14:useLocalDpi xmlns:a14="http://schemas.microsoft.com/office/drawing/2010/main" val="0"/>
              </a:ext>
            </a:extLst>
          </a:blip>
          <a:srcRect/>
          <a:stretch>
            <a:fillRect/>
          </a:stretch>
        </p:blipFill>
        <p:spPr bwMode="auto">
          <a:xfrm>
            <a:off x="393700" y="5602687"/>
            <a:ext cx="5189988" cy="3740558"/>
          </a:xfrm>
          <a:prstGeom prst="rect">
            <a:avLst/>
          </a:prstGeom>
          <a:ln>
            <a:noFill/>
          </a:ln>
          <a:effectLst>
            <a:softEdge rad="112500"/>
          </a:effectLst>
        </p:spPr>
      </p:pic>
    </p:spTree>
    <p:extLst>
      <p:ext uri="{BB962C8B-B14F-4D97-AF65-F5344CB8AC3E}">
        <p14:creationId xmlns:p14="http://schemas.microsoft.com/office/powerpoint/2010/main" val="3754573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5134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pc="338" dirty="0">
                <a:solidFill>
                  <a:srgbClr val="004800"/>
                </a:solidFill>
                <a:latin typeface="Bauhaus 93" panose="04030905020B02020C02" pitchFamily="82" charset="0"/>
              </a:rPr>
              <a:t>ABOUT US</a:t>
            </a:r>
          </a:p>
        </p:txBody>
      </p:sp>
      <p:sp>
        <p:nvSpPr>
          <p:cNvPr id="3" name="TextBox 2"/>
          <p:cNvSpPr txBox="1"/>
          <p:nvPr/>
        </p:nvSpPr>
        <p:spPr>
          <a:xfrm>
            <a:off x="431800" y="1074057"/>
            <a:ext cx="5981700" cy="7417415"/>
          </a:xfrm>
          <a:prstGeom prst="rect">
            <a:avLst/>
          </a:prstGeom>
          <a:noFill/>
        </p:spPr>
        <p:txBody>
          <a:bodyPr wrap="square" rtlCol="0">
            <a:spAutoFit/>
          </a:bodyPr>
          <a:lstStyle/>
          <a:p>
            <a:pPr algn="just"/>
            <a:r>
              <a:rPr lang="en-GB" sz="1700" dirty="0" err="1"/>
              <a:t>Geomar</a:t>
            </a:r>
            <a:r>
              <a:rPr lang="en-GB" sz="1700" dirty="0"/>
              <a:t> Gulf has the capability to undertake large projects as we have the expertise, experience, full range of powerful machineries and equipment as well as a strong financial backing of the Al </a:t>
            </a:r>
            <a:r>
              <a:rPr lang="en-GB" sz="1700" dirty="0" err="1"/>
              <a:t>Shafar</a:t>
            </a:r>
            <a:r>
              <a:rPr lang="en-GB" sz="1700" dirty="0"/>
              <a:t> Group.</a:t>
            </a:r>
          </a:p>
          <a:p>
            <a:pPr algn="just"/>
            <a:endParaRPr lang="en-GB" sz="1700" dirty="0"/>
          </a:p>
          <a:p>
            <a:pPr algn="just"/>
            <a:r>
              <a:rPr lang="en-GB" sz="1700" dirty="0"/>
              <a:t>Over the years, </a:t>
            </a:r>
            <a:r>
              <a:rPr lang="en-GB" sz="1700" dirty="0" err="1"/>
              <a:t>Geomar</a:t>
            </a:r>
            <a:r>
              <a:rPr lang="en-GB" sz="1700" dirty="0"/>
              <a:t> Gulf has developed extensively. Our areas of capability for </a:t>
            </a:r>
            <a:r>
              <a:rPr lang="en-GB" sz="1700" b="1" dirty="0"/>
              <a:t>onshore</a:t>
            </a:r>
            <a:r>
              <a:rPr lang="en-GB" sz="1700" dirty="0"/>
              <a:t> and </a:t>
            </a:r>
            <a:r>
              <a:rPr lang="en-GB" sz="1700" b="1" dirty="0"/>
              <a:t>offshore</a:t>
            </a:r>
            <a:r>
              <a:rPr lang="en-GB" sz="1700" dirty="0"/>
              <a:t> projects are listed but are not limited to the following:</a:t>
            </a:r>
          </a:p>
          <a:p>
            <a:pPr algn="just"/>
            <a:endParaRPr lang="en-GB" sz="1700" dirty="0"/>
          </a:p>
          <a:p>
            <a:pPr algn="just"/>
            <a:r>
              <a:rPr lang="en-GB" sz="1700" dirty="0"/>
              <a:t>•	Instrumentation, monitoring and testing</a:t>
            </a:r>
          </a:p>
          <a:p>
            <a:pPr algn="just"/>
            <a:r>
              <a:rPr lang="en-GB" sz="1700" dirty="0"/>
              <a:t>•	Shoring Systems</a:t>
            </a:r>
          </a:p>
          <a:p>
            <a:pPr lvl="1" algn="just"/>
            <a:r>
              <a:rPr lang="en-GB" sz="1700" dirty="0"/>
              <a:t>o	Shoring with soldier steel profiles</a:t>
            </a:r>
          </a:p>
          <a:p>
            <a:pPr lvl="1" algn="just"/>
            <a:r>
              <a:rPr lang="en-GB" sz="1700" dirty="0"/>
              <a:t>o</a:t>
            </a:r>
            <a:r>
              <a:rPr lang="en-GB" sz="1700" dirty="0">
                <a:solidFill>
                  <a:srgbClr val="FF0000"/>
                </a:solidFill>
              </a:rPr>
              <a:t>	</a:t>
            </a:r>
            <a:r>
              <a:rPr lang="en-GB" sz="1700" dirty="0"/>
              <a:t>Diaphragm Wall</a:t>
            </a:r>
          </a:p>
          <a:p>
            <a:pPr lvl="1" algn="just"/>
            <a:r>
              <a:rPr lang="en-GB" sz="1700" dirty="0"/>
              <a:t>o	Shoring system with secant piles</a:t>
            </a:r>
          </a:p>
          <a:p>
            <a:pPr lvl="1" algn="just"/>
            <a:r>
              <a:rPr lang="en-GB" sz="1700" dirty="0"/>
              <a:t>o	Shoring with sheet piles</a:t>
            </a:r>
          </a:p>
          <a:p>
            <a:pPr lvl="1" algn="just"/>
            <a:r>
              <a:rPr lang="en-GB" sz="1700" dirty="0"/>
              <a:t>o	Shoring system with contiguous piles</a:t>
            </a:r>
          </a:p>
          <a:p>
            <a:pPr algn="just"/>
            <a:r>
              <a:rPr lang="en-GB" sz="1700" dirty="0"/>
              <a:t>•	Pile Foundations</a:t>
            </a:r>
          </a:p>
          <a:p>
            <a:pPr lvl="1" algn="just"/>
            <a:r>
              <a:rPr lang="en-GB" sz="1700" dirty="0"/>
              <a:t>o	Bored cast in situ piles</a:t>
            </a:r>
          </a:p>
          <a:p>
            <a:pPr lvl="1" algn="just"/>
            <a:r>
              <a:rPr lang="en-GB" sz="1700" dirty="0"/>
              <a:t>o	All kinds of Driven piles</a:t>
            </a:r>
          </a:p>
          <a:p>
            <a:pPr lvl="1" algn="just"/>
            <a:r>
              <a:rPr lang="en-GB" sz="1700" dirty="0"/>
              <a:t>o	Continuous flight auger (CFA) piles</a:t>
            </a:r>
          </a:p>
          <a:p>
            <a:pPr lvl="1" algn="just"/>
            <a:r>
              <a:rPr lang="en-GB" sz="1700" dirty="0"/>
              <a:t>o	Cast in situ driven piles</a:t>
            </a:r>
          </a:p>
          <a:p>
            <a:pPr algn="just"/>
            <a:r>
              <a:rPr lang="en-GB" sz="1700" dirty="0"/>
              <a:t>•	Macro piling</a:t>
            </a:r>
          </a:p>
          <a:p>
            <a:pPr algn="just"/>
            <a:r>
              <a:rPr lang="en-GB" sz="1700" dirty="0"/>
              <a:t>•	Soil Improvement</a:t>
            </a:r>
          </a:p>
          <a:p>
            <a:pPr marL="285750" indent="-285750" algn="just">
              <a:buFont typeface="Arial" panose="020B0604020202020204" pitchFamily="34" charset="0"/>
              <a:buChar char="•"/>
            </a:pPr>
            <a:r>
              <a:rPr lang="en-GB" sz="1700" dirty="0"/>
              <a:t>  Jet grout</a:t>
            </a:r>
          </a:p>
          <a:p>
            <a:pPr algn="just"/>
            <a:r>
              <a:rPr lang="en-GB" sz="1700" dirty="0"/>
              <a:t>•	Ground Anchors</a:t>
            </a:r>
          </a:p>
          <a:p>
            <a:pPr lvl="1" algn="just"/>
            <a:r>
              <a:rPr lang="en-GB" sz="1700" dirty="0"/>
              <a:t>o	Permanent</a:t>
            </a:r>
          </a:p>
          <a:p>
            <a:pPr lvl="1" algn="just"/>
            <a:r>
              <a:rPr lang="en-GB" sz="1700" dirty="0"/>
              <a:t>o	Temporary</a:t>
            </a:r>
          </a:p>
        </p:txBody>
      </p:sp>
    </p:spTree>
    <p:extLst>
      <p:ext uri="{BB962C8B-B14F-4D97-AF65-F5344CB8AC3E}">
        <p14:creationId xmlns:p14="http://schemas.microsoft.com/office/powerpoint/2010/main" val="6226432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393701" y="815563"/>
            <a:ext cx="5740400"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600" spc="338" dirty="0">
                <a:solidFill>
                  <a:srgbClr val="004800"/>
                </a:solidFill>
                <a:latin typeface="Bauhaus 93" panose="04030905020B02020C02" pitchFamily="82" charset="0"/>
              </a:rPr>
              <a:t>(G24) - RAKEN BRIDGE WIMPY INTERCHANGE / 2006 </a:t>
            </a:r>
            <a:endParaRPr lang="en-US" sz="1600" spc="338" dirty="0">
              <a:solidFill>
                <a:srgbClr val="004800"/>
              </a:solidFill>
              <a:latin typeface="Bauhaus 93" panose="04030905020B02020C02" pitchFamily="82" charset="0"/>
            </a:endParaRPr>
          </a:p>
        </p:txBody>
      </p:sp>
      <p:pic>
        <p:nvPicPr>
          <p:cNvPr id="8" name="Picture 7" descr="resim35"/>
          <p:cNvPicPr/>
          <p:nvPr/>
        </p:nvPicPr>
        <p:blipFill>
          <a:blip r:embed="rId2">
            <a:extLst>
              <a:ext uri="{28A0092B-C50C-407E-A947-70E740481C1C}">
                <a14:useLocalDpi xmlns:a14="http://schemas.microsoft.com/office/drawing/2010/main" val="0"/>
              </a:ext>
            </a:extLst>
          </a:blip>
          <a:srcRect/>
          <a:stretch>
            <a:fillRect/>
          </a:stretch>
        </p:blipFill>
        <p:spPr bwMode="auto">
          <a:xfrm>
            <a:off x="393700" y="1593850"/>
            <a:ext cx="5189988" cy="3894424"/>
          </a:xfrm>
          <a:prstGeom prst="rect">
            <a:avLst/>
          </a:prstGeom>
          <a:ln>
            <a:noFill/>
          </a:ln>
          <a:effectLst>
            <a:softEdge rad="112500"/>
          </a:effectLst>
        </p:spPr>
      </p:pic>
      <p:pic>
        <p:nvPicPr>
          <p:cNvPr id="10" name="Picture 9" descr="resim34"/>
          <p:cNvPicPr/>
          <p:nvPr/>
        </p:nvPicPr>
        <p:blipFill>
          <a:blip r:embed="rId3">
            <a:extLst>
              <a:ext uri="{28A0092B-C50C-407E-A947-70E740481C1C}">
                <a14:useLocalDpi xmlns:a14="http://schemas.microsoft.com/office/drawing/2010/main" val="0"/>
              </a:ext>
            </a:extLst>
          </a:blip>
          <a:srcRect/>
          <a:stretch>
            <a:fillRect/>
          </a:stretch>
        </p:blipFill>
        <p:spPr bwMode="auto">
          <a:xfrm>
            <a:off x="393700" y="5758100"/>
            <a:ext cx="5189988" cy="3787512"/>
          </a:xfrm>
          <a:prstGeom prst="rect">
            <a:avLst/>
          </a:prstGeom>
          <a:ln>
            <a:noFill/>
          </a:ln>
          <a:effectLst>
            <a:softEdge rad="112500"/>
          </a:effectLst>
        </p:spPr>
      </p:pic>
    </p:spTree>
    <p:extLst>
      <p:ext uri="{BB962C8B-B14F-4D97-AF65-F5344CB8AC3E}">
        <p14:creationId xmlns:p14="http://schemas.microsoft.com/office/powerpoint/2010/main" val="3660672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393701" y="759865"/>
            <a:ext cx="5740400"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600" spc="338" dirty="0">
                <a:solidFill>
                  <a:srgbClr val="004800"/>
                </a:solidFill>
                <a:latin typeface="Bauhaus 93" panose="04030905020B02020C02" pitchFamily="82" charset="0"/>
              </a:rPr>
              <a:t>(G18) - 2B+G+6 COMMERCIAL &amp; OFFICE BUILDING / DIC / 2006 –Shoring</a:t>
            </a:r>
            <a:endParaRPr lang="en-US" sz="1600" spc="338" dirty="0">
              <a:solidFill>
                <a:srgbClr val="004800"/>
              </a:solidFill>
              <a:latin typeface="Bauhaus 93" panose="04030905020B02020C02" pitchFamily="82" charset="0"/>
            </a:endParaRPr>
          </a:p>
        </p:txBody>
      </p:sp>
      <p:pic>
        <p:nvPicPr>
          <p:cNvPr id="7" name="Picture 6" descr="resim28"/>
          <p:cNvPicPr/>
          <p:nvPr/>
        </p:nvPicPr>
        <p:blipFill>
          <a:blip r:embed="rId2">
            <a:extLst>
              <a:ext uri="{28A0092B-C50C-407E-A947-70E740481C1C}">
                <a14:useLocalDpi xmlns:a14="http://schemas.microsoft.com/office/drawing/2010/main" val="0"/>
              </a:ext>
            </a:extLst>
          </a:blip>
          <a:srcRect/>
          <a:stretch>
            <a:fillRect/>
          </a:stretch>
        </p:blipFill>
        <p:spPr bwMode="auto">
          <a:xfrm>
            <a:off x="393701" y="1652270"/>
            <a:ext cx="5189987" cy="3992776"/>
          </a:xfrm>
          <a:prstGeom prst="rect">
            <a:avLst/>
          </a:prstGeom>
          <a:ln>
            <a:noFill/>
          </a:ln>
          <a:effectLst>
            <a:softEdge rad="112500"/>
          </a:effectLst>
        </p:spPr>
      </p:pic>
      <p:pic>
        <p:nvPicPr>
          <p:cNvPr id="9" name="Picture 8" descr="resim29"/>
          <p:cNvPicPr/>
          <p:nvPr/>
        </p:nvPicPr>
        <p:blipFill>
          <a:blip r:embed="rId3">
            <a:extLst>
              <a:ext uri="{28A0092B-C50C-407E-A947-70E740481C1C}">
                <a14:useLocalDpi xmlns:a14="http://schemas.microsoft.com/office/drawing/2010/main" val="0"/>
              </a:ext>
            </a:extLst>
          </a:blip>
          <a:srcRect/>
          <a:stretch>
            <a:fillRect/>
          </a:stretch>
        </p:blipFill>
        <p:spPr bwMode="auto">
          <a:xfrm>
            <a:off x="419715" y="6260305"/>
            <a:ext cx="5163973" cy="3237213"/>
          </a:xfrm>
          <a:prstGeom prst="rect">
            <a:avLst/>
          </a:prstGeom>
          <a:ln>
            <a:noFill/>
          </a:ln>
          <a:effectLst>
            <a:softEdge rad="112500"/>
          </a:effectLst>
        </p:spPr>
      </p:pic>
    </p:spTree>
    <p:extLst>
      <p:ext uri="{BB962C8B-B14F-4D97-AF65-F5344CB8AC3E}">
        <p14:creationId xmlns:p14="http://schemas.microsoft.com/office/powerpoint/2010/main" val="2427272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393692" y="814271"/>
            <a:ext cx="5683258"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600" spc="338" dirty="0">
                <a:solidFill>
                  <a:srgbClr val="004800"/>
                </a:solidFill>
                <a:latin typeface="Bauhaus 93" panose="04030905020B02020C02" pitchFamily="82" charset="0"/>
              </a:rPr>
              <a:t>G16) - 4B+G+44 COMMERCIAL &amp; OFFICE BUILDING / JLT / 2007 – Piling</a:t>
            </a:r>
            <a:endParaRPr lang="en-US" sz="1600" spc="338" dirty="0">
              <a:solidFill>
                <a:srgbClr val="004800"/>
              </a:solidFill>
              <a:latin typeface="Bauhaus 93" panose="04030905020B02020C02" pitchFamily="82" charset="0"/>
            </a:endParaRPr>
          </a:p>
        </p:txBody>
      </p:sp>
      <p:pic>
        <p:nvPicPr>
          <p:cNvPr id="7" name="Picture 6" descr="resim43"/>
          <p:cNvPicPr/>
          <p:nvPr/>
        </p:nvPicPr>
        <p:blipFill>
          <a:blip r:embed="rId2">
            <a:extLst>
              <a:ext uri="{28A0092B-C50C-407E-A947-70E740481C1C}">
                <a14:useLocalDpi xmlns:a14="http://schemas.microsoft.com/office/drawing/2010/main" val="0"/>
              </a:ext>
            </a:extLst>
          </a:blip>
          <a:srcRect/>
          <a:stretch>
            <a:fillRect/>
          </a:stretch>
        </p:blipFill>
        <p:spPr bwMode="auto">
          <a:xfrm>
            <a:off x="444234" y="1828914"/>
            <a:ext cx="2670499" cy="3700876"/>
          </a:xfrm>
          <a:prstGeom prst="rect">
            <a:avLst/>
          </a:prstGeom>
          <a:ln>
            <a:noFill/>
          </a:ln>
          <a:effectLst>
            <a:softEdge rad="112500"/>
          </a:effectLst>
        </p:spPr>
      </p:pic>
      <p:pic>
        <p:nvPicPr>
          <p:cNvPr id="9" name="Picture 8" descr="resim44"/>
          <p:cNvPicPr/>
          <p:nvPr/>
        </p:nvPicPr>
        <p:blipFill>
          <a:blip r:embed="rId3">
            <a:extLst>
              <a:ext uri="{28A0092B-C50C-407E-A947-70E740481C1C}">
                <a14:useLocalDpi xmlns:a14="http://schemas.microsoft.com/office/drawing/2010/main" val="0"/>
              </a:ext>
            </a:extLst>
          </a:blip>
          <a:srcRect/>
          <a:stretch>
            <a:fillRect/>
          </a:stretch>
        </p:blipFill>
        <p:spPr bwMode="auto">
          <a:xfrm>
            <a:off x="3246869" y="1828914"/>
            <a:ext cx="2670499" cy="3700876"/>
          </a:xfrm>
          <a:prstGeom prst="rect">
            <a:avLst/>
          </a:prstGeom>
          <a:ln>
            <a:noFill/>
          </a:ln>
          <a:effectLst>
            <a:softEdge rad="112500"/>
          </a:effectLst>
        </p:spPr>
      </p:pic>
      <p:pic>
        <p:nvPicPr>
          <p:cNvPr id="11" name="Picture 10" descr="resim45"/>
          <p:cNvPicPr/>
          <p:nvPr/>
        </p:nvPicPr>
        <p:blipFill>
          <a:blip r:embed="rId4">
            <a:extLst>
              <a:ext uri="{28A0092B-C50C-407E-A947-70E740481C1C}">
                <a14:useLocalDpi xmlns:a14="http://schemas.microsoft.com/office/drawing/2010/main" val="0"/>
              </a:ext>
            </a:extLst>
          </a:blip>
          <a:srcRect/>
          <a:stretch>
            <a:fillRect/>
          </a:stretch>
        </p:blipFill>
        <p:spPr bwMode="auto">
          <a:xfrm>
            <a:off x="393692" y="5583636"/>
            <a:ext cx="5189996" cy="3950421"/>
          </a:xfrm>
          <a:prstGeom prst="rect">
            <a:avLst/>
          </a:prstGeom>
          <a:ln>
            <a:noFill/>
          </a:ln>
          <a:effectLst>
            <a:softEdge rad="112500"/>
          </a:effectLst>
        </p:spPr>
      </p:pic>
    </p:spTree>
    <p:extLst>
      <p:ext uri="{BB962C8B-B14F-4D97-AF65-F5344CB8AC3E}">
        <p14:creationId xmlns:p14="http://schemas.microsoft.com/office/powerpoint/2010/main" val="3761516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UAE</a:t>
            </a:r>
            <a:endParaRPr lang="en-US" spc="338" dirty="0">
              <a:solidFill>
                <a:srgbClr val="004800"/>
              </a:solidFill>
              <a:latin typeface="Bauhaus 93" panose="04030905020B02020C02" pitchFamily="82" charset="0"/>
            </a:endParaRPr>
          </a:p>
        </p:txBody>
      </p:sp>
      <p:sp>
        <p:nvSpPr>
          <p:cNvPr id="6" name="TextBox 5"/>
          <p:cNvSpPr txBox="1"/>
          <p:nvPr/>
        </p:nvSpPr>
        <p:spPr>
          <a:xfrm>
            <a:off x="393701" y="791232"/>
            <a:ext cx="5645150"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600" spc="338" dirty="0">
                <a:solidFill>
                  <a:srgbClr val="004800"/>
                </a:solidFill>
                <a:latin typeface="Bauhaus 93" panose="04030905020B02020C02" pitchFamily="82" charset="0"/>
              </a:rPr>
              <a:t>(G8) - LONDON CROWN 3 PROJECT / MANKHOOL / 2006</a:t>
            </a:r>
            <a:endParaRPr lang="en-US" sz="1600" spc="338" dirty="0">
              <a:solidFill>
                <a:srgbClr val="004800"/>
              </a:solidFill>
              <a:latin typeface="Bauhaus 93" panose="04030905020B02020C02" pitchFamily="82" charset="0"/>
            </a:endParaRPr>
          </a:p>
        </p:txBody>
      </p:sp>
      <p:pic>
        <p:nvPicPr>
          <p:cNvPr id="5" name="Picture 4" descr="resim16"/>
          <p:cNvPicPr/>
          <p:nvPr/>
        </p:nvPicPr>
        <p:blipFill>
          <a:blip r:embed="rId2">
            <a:extLst>
              <a:ext uri="{28A0092B-C50C-407E-A947-70E740481C1C}">
                <a14:useLocalDpi xmlns:a14="http://schemas.microsoft.com/office/drawing/2010/main" val="0"/>
              </a:ext>
            </a:extLst>
          </a:blip>
          <a:srcRect/>
          <a:stretch>
            <a:fillRect/>
          </a:stretch>
        </p:blipFill>
        <p:spPr bwMode="auto">
          <a:xfrm>
            <a:off x="393700" y="1633936"/>
            <a:ext cx="5189988" cy="3503943"/>
          </a:xfrm>
          <a:prstGeom prst="rect">
            <a:avLst/>
          </a:prstGeom>
          <a:ln>
            <a:noFill/>
          </a:ln>
          <a:effectLst>
            <a:softEdge rad="112500"/>
          </a:effectLst>
        </p:spPr>
      </p:pic>
      <p:pic>
        <p:nvPicPr>
          <p:cNvPr id="8" name="Picture 7" descr="resim17"/>
          <p:cNvPicPr/>
          <p:nvPr/>
        </p:nvPicPr>
        <p:blipFill>
          <a:blip r:embed="rId3">
            <a:extLst>
              <a:ext uri="{28A0092B-C50C-407E-A947-70E740481C1C}">
                <a14:useLocalDpi xmlns:a14="http://schemas.microsoft.com/office/drawing/2010/main" val="0"/>
              </a:ext>
            </a:extLst>
          </a:blip>
          <a:srcRect/>
          <a:stretch>
            <a:fillRect/>
          </a:stretch>
        </p:blipFill>
        <p:spPr bwMode="auto">
          <a:xfrm>
            <a:off x="393701" y="5732700"/>
            <a:ext cx="5189987" cy="3812288"/>
          </a:xfrm>
          <a:prstGeom prst="rect">
            <a:avLst/>
          </a:prstGeom>
          <a:ln>
            <a:noFill/>
          </a:ln>
          <a:effectLst>
            <a:softEdge rad="112500"/>
          </a:effectLst>
        </p:spPr>
      </p:pic>
    </p:spTree>
    <p:extLst>
      <p:ext uri="{BB962C8B-B14F-4D97-AF65-F5344CB8AC3E}">
        <p14:creationId xmlns:p14="http://schemas.microsoft.com/office/powerpoint/2010/main" val="24188588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OMAN</a:t>
            </a:r>
            <a:endParaRPr lang="en-US" spc="338" dirty="0">
              <a:solidFill>
                <a:srgbClr val="004800"/>
              </a:solidFill>
              <a:latin typeface="Bauhaus 93" panose="04030905020B02020C02" pitchFamily="82" charset="0"/>
            </a:endParaRPr>
          </a:p>
        </p:txBody>
      </p:sp>
      <p:sp>
        <p:nvSpPr>
          <p:cNvPr id="6" name="TextBox 5"/>
          <p:cNvSpPr txBox="1"/>
          <p:nvPr/>
        </p:nvSpPr>
        <p:spPr>
          <a:xfrm>
            <a:off x="0" y="642976"/>
            <a:ext cx="6038850"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(G60) MUSCAT OASIS PHASE IV/ MUSCAT / 2009</a:t>
            </a:r>
          </a:p>
        </p:txBody>
      </p:sp>
      <p:pic>
        <p:nvPicPr>
          <p:cNvPr id="12" name="Picture 11" descr="2009"/>
          <p:cNvPicPr/>
          <p:nvPr/>
        </p:nvPicPr>
        <p:blipFill>
          <a:blip r:embed="rId2">
            <a:extLst>
              <a:ext uri="{28A0092B-C50C-407E-A947-70E740481C1C}">
                <a14:useLocalDpi xmlns:a14="http://schemas.microsoft.com/office/drawing/2010/main" val="0"/>
              </a:ext>
            </a:extLst>
          </a:blip>
          <a:srcRect/>
          <a:stretch>
            <a:fillRect/>
          </a:stretch>
        </p:blipFill>
        <p:spPr bwMode="auto">
          <a:xfrm>
            <a:off x="393700" y="1505666"/>
            <a:ext cx="4987769" cy="3650014"/>
          </a:xfrm>
          <a:prstGeom prst="rect">
            <a:avLst/>
          </a:prstGeom>
          <a:ln>
            <a:noFill/>
          </a:ln>
          <a:effectLst>
            <a:softEdge rad="112500"/>
          </a:effectLst>
        </p:spPr>
      </p:pic>
      <p:pic>
        <p:nvPicPr>
          <p:cNvPr id="13" name="Picture 12" descr="DSC00081"/>
          <p:cNvPicPr/>
          <p:nvPr/>
        </p:nvPicPr>
        <p:blipFill>
          <a:blip r:embed="rId3">
            <a:extLst>
              <a:ext uri="{28A0092B-C50C-407E-A947-70E740481C1C}">
                <a14:useLocalDpi xmlns:a14="http://schemas.microsoft.com/office/drawing/2010/main" val="0"/>
              </a:ext>
            </a:extLst>
          </a:blip>
          <a:srcRect/>
          <a:stretch>
            <a:fillRect/>
          </a:stretch>
        </p:blipFill>
        <p:spPr bwMode="auto">
          <a:xfrm>
            <a:off x="458314" y="5901056"/>
            <a:ext cx="4923155" cy="3466860"/>
          </a:xfrm>
          <a:prstGeom prst="rect">
            <a:avLst/>
          </a:prstGeom>
          <a:ln>
            <a:noFill/>
          </a:ln>
          <a:effectLst>
            <a:softEdge rad="112500"/>
          </a:effectLst>
        </p:spPr>
      </p:pic>
    </p:spTree>
    <p:extLst>
      <p:ext uri="{BB962C8B-B14F-4D97-AF65-F5344CB8AC3E}">
        <p14:creationId xmlns:p14="http://schemas.microsoft.com/office/powerpoint/2010/main" val="4317140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OMAN</a:t>
            </a:r>
            <a:endParaRPr lang="en-US" spc="338" dirty="0">
              <a:solidFill>
                <a:srgbClr val="004800"/>
              </a:solidFill>
              <a:latin typeface="Bauhaus 93" panose="04030905020B02020C02" pitchFamily="82" charset="0"/>
            </a:endParaRPr>
          </a:p>
        </p:txBody>
      </p:sp>
      <p:sp>
        <p:nvSpPr>
          <p:cNvPr id="6" name="TextBox 5"/>
          <p:cNvSpPr txBox="1"/>
          <p:nvPr/>
        </p:nvSpPr>
        <p:spPr>
          <a:xfrm>
            <a:off x="0" y="780901"/>
            <a:ext cx="6076951"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(G60) MUSCAT OASIS PHASE IV/ MUSCAT / 2009</a:t>
            </a:r>
          </a:p>
        </p:txBody>
      </p:sp>
      <p:pic>
        <p:nvPicPr>
          <p:cNvPr id="7" name="Picture 6" descr="IMG00122-20101207-1522"/>
          <p:cNvPicPr/>
          <p:nvPr/>
        </p:nvPicPr>
        <p:blipFill>
          <a:blip r:embed="rId2">
            <a:extLst>
              <a:ext uri="{28A0092B-C50C-407E-A947-70E740481C1C}">
                <a14:useLocalDpi xmlns:a14="http://schemas.microsoft.com/office/drawing/2010/main" val="0"/>
              </a:ext>
            </a:extLst>
          </a:blip>
          <a:srcRect/>
          <a:stretch>
            <a:fillRect/>
          </a:stretch>
        </p:blipFill>
        <p:spPr bwMode="auto">
          <a:xfrm>
            <a:off x="393701" y="1583373"/>
            <a:ext cx="5189987" cy="3913020"/>
          </a:xfrm>
          <a:prstGeom prst="rect">
            <a:avLst/>
          </a:prstGeom>
          <a:ln>
            <a:noFill/>
          </a:ln>
          <a:effectLst>
            <a:softEdge rad="112500"/>
          </a:effectLst>
        </p:spPr>
      </p:pic>
      <p:pic>
        <p:nvPicPr>
          <p:cNvPr id="8" name="Picture 7" descr="IMG00168-20110312-1419"/>
          <p:cNvPicPr/>
          <p:nvPr/>
        </p:nvPicPr>
        <p:blipFill>
          <a:blip r:embed="rId3">
            <a:extLst>
              <a:ext uri="{28A0092B-C50C-407E-A947-70E740481C1C}">
                <a14:useLocalDpi xmlns:a14="http://schemas.microsoft.com/office/drawing/2010/main" val="0"/>
              </a:ext>
            </a:extLst>
          </a:blip>
          <a:srcRect/>
          <a:stretch>
            <a:fillRect/>
          </a:stretch>
        </p:blipFill>
        <p:spPr bwMode="auto">
          <a:xfrm>
            <a:off x="393700" y="5663087"/>
            <a:ext cx="2755265" cy="3669665"/>
          </a:xfrm>
          <a:prstGeom prst="rect">
            <a:avLst/>
          </a:prstGeom>
          <a:ln>
            <a:noFill/>
          </a:ln>
          <a:effectLst>
            <a:softEdge rad="112500"/>
          </a:effectLst>
        </p:spPr>
      </p:pic>
      <p:pic>
        <p:nvPicPr>
          <p:cNvPr id="9" name="Picture 8" descr="IMG00170-20110312-1420"/>
          <p:cNvPicPr/>
          <p:nvPr/>
        </p:nvPicPr>
        <p:blipFill>
          <a:blip r:embed="rId4">
            <a:extLst>
              <a:ext uri="{28A0092B-C50C-407E-A947-70E740481C1C}">
                <a14:useLocalDpi xmlns:a14="http://schemas.microsoft.com/office/drawing/2010/main" val="0"/>
              </a:ext>
            </a:extLst>
          </a:blip>
          <a:srcRect/>
          <a:stretch>
            <a:fillRect/>
          </a:stretch>
        </p:blipFill>
        <p:spPr bwMode="auto">
          <a:xfrm>
            <a:off x="3310256" y="5651657"/>
            <a:ext cx="2766695" cy="3681095"/>
          </a:xfrm>
          <a:prstGeom prst="rect">
            <a:avLst/>
          </a:prstGeom>
          <a:ln>
            <a:noFill/>
          </a:ln>
          <a:effectLst>
            <a:softEdge rad="112500"/>
          </a:effectLst>
        </p:spPr>
      </p:pic>
    </p:spTree>
    <p:extLst>
      <p:ext uri="{BB962C8B-B14F-4D97-AF65-F5344CB8AC3E}">
        <p14:creationId xmlns:p14="http://schemas.microsoft.com/office/powerpoint/2010/main" val="10998553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OMAN</a:t>
            </a:r>
            <a:endParaRPr lang="en-US" spc="338" dirty="0">
              <a:solidFill>
                <a:srgbClr val="004800"/>
              </a:solidFill>
              <a:latin typeface="Bauhaus 93" panose="04030905020B02020C02" pitchFamily="82" charset="0"/>
            </a:endParaRPr>
          </a:p>
        </p:txBody>
      </p:sp>
      <p:sp>
        <p:nvSpPr>
          <p:cNvPr id="6" name="TextBox 5"/>
          <p:cNvSpPr txBox="1"/>
          <p:nvPr/>
        </p:nvSpPr>
        <p:spPr>
          <a:xfrm>
            <a:off x="1" y="824024"/>
            <a:ext cx="5924550"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MUSCAT OASIS PHASE IV PROJECT OMAN / 2009</a:t>
            </a:r>
          </a:p>
        </p:txBody>
      </p:sp>
      <p:pic>
        <p:nvPicPr>
          <p:cNvPr id="10" name="Picture 9" descr="2009"/>
          <p:cNvPicPr/>
          <p:nvPr/>
        </p:nvPicPr>
        <p:blipFill>
          <a:blip r:embed="rId2">
            <a:extLst>
              <a:ext uri="{28A0092B-C50C-407E-A947-70E740481C1C}">
                <a14:useLocalDpi xmlns:a14="http://schemas.microsoft.com/office/drawing/2010/main" val="0"/>
              </a:ext>
            </a:extLst>
          </a:blip>
          <a:srcRect/>
          <a:stretch>
            <a:fillRect/>
          </a:stretch>
        </p:blipFill>
        <p:spPr bwMode="auto">
          <a:xfrm>
            <a:off x="600141" y="1749585"/>
            <a:ext cx="4548505" cy="2849880"/>
          </a:xfrm>
          <a:prstGeom prst="rect">
            <a:avLst/>
          </a:prstGeom>
          <a:ln>
            <a:noFill/>
          </a:ln>
          <a:effectLst>
            <a:softEdge rad="112500"/>
          </a:effectLst>
        </p:spPr>
      </p:pic>
      <p:pic>
        <p:nvPicPr>
          <p:cNvPr id="11" name="Picture 10" descr="2009"/>
          <p:cNvPicPr/>
          <p:nvPr/>
        </p:nvPicPr>
        <p:blipFill>
          <a:blip r:embed="rId3">
            <a:extLst>
              <a:ext uri="{28A0092B-C50C-407E-A947-70E740481C1C}">
                <a14:useLocalDpi xmlns:a14="http://schemas.microsoft.com/office/drawing/2010/main" val="0"/>
              </a:ext>
            </a:extLst>
          </a:blip>
          <a:srcRect/>
          <a:stretch>
            <a:fillRect/>
          </a:stretch>
        </p:blipFill>
        <p:spPr bwMode="auto">
          <a:xfrm>
            <a:off x="1086170" y="5334795"/>
            <a:ext cx="4655185" cy="3147060"/>
          </a:xfrm>
          <a:prstGeom prst="rect">
            <a:avLst/>
          </a:prstGeom>
          <a:ln>
            <a:noFill/>
          </a:ln>
          <a:effectLst>
            <a:softEdge rad="112500"/>
          </a:effectLst>
        </p:spPr>
      </p:pic>
    </p:spTree>
    <p:extLst>
      <p:ext uri="{BB962C8B-B14F-4D97-AF65-F5344CB8AC3E}">
        <p14:creationId xmlns:p14="http://schemas.microsoft.com/office/powerpoint/2010/main" val="25458230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OMAN</a:t>
            </a:r>
            <a:endParaRPr lang="en-US" spc="338" dirty="0">
              <a:solidFill>
                <a:srgbClr val="004800"/>
              </a:solidFill>
              <a:latin typeface="Bauhaus 93" panose="04030905020B02020C02" pitchFamily="82" charset="0"/>
            </a:endParaRPr>
          </a:p>
        </p:txBody>
      </p:sp>
      <p:sp>
        <p:nvSpPr>
          <p:cNvPr id="6" name="TextBox 5"/>
          <p:cNvSpPr txBox="1"/>
          <p:nvPr/>
        </p:nvSpPr>
        <p:spPr>
          <a:xfrm>
            <a:off x="1" y="653794"/>
            <a:ext cx="6096000"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(G79) DUALIZATION OF BIDBID SUR PROJECT – PHASE 1</a:t>
            </a:r>
          </a:p>
        </p:txBody>
      </p:sp>
      <p:pic>
        <p:nvPicPr>
          <p:cNvPr id="7" name="Picture 6" descr="20120609_070435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700" y="1359061"/>
            <a:ext cx="5489892" cy="4320540"/>
          </a:xfrm>
          <a:prstGeom prst="rect">
            <a:avLst/>
          </a:prstGeom>
          <a:ln>
            <a:noFill/>
          </a:ln>
          <a:effectLst>
            <a:softEdge rad="112500"/>
          </a:effectLst>
        </p:spPr>
      </p:pic>
      <p:pic>
        <p:nvPicPr>
          <p:cNvPr id="8" name="Picture 7" descr="DSC0117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700" y="5913186"/>
            <a:ext cx="5486421" cy="3992813"/>
          </a:xfrm>
          <a:prstGeom prst="rect">
            <a:avLst/>
          </a:prstGeom>
          <a:ln>
            <a:noFill/>
          </a:ln>
          <a:effectLst>
            <a:softEdge rad="112500"/>
          </a:effectLst>
        </p:spPr>
      </p:pic>
    </p:spTree>
    <p:extLst>
      <p:ext uri="{BB962C8B-B14F-4D97-AF65-F5344CB8AC3E}">
        <p14:creationId xmlns:p14="http://schemas.microsoft.com/office/powerpoint/2010/main" val="11921677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OMAN</a:t>
            </a:r>
            <a:endParaRPr lang="en-US" spc="338" dirty="0">
              <a:solidFill>
                <a:srgbClr val="004800"/>
              </a:solidFill>
              <a:latin typeface="Bauhaus 93" panose="04030905020B02020C02" pitchFamily="82" charset="0"/>
            </a:endParaRPr>
          </a:p>
        </p:txBody>
      </p:sp>
      <p:sp>
        <p:nvSpPr>
          <p:cNvPr id="6" name="TextBox 5"/>
          <p:cNvSpPr txBox="1"/>
          <p:nvPr/>
        </p:nvSpPr>
        <p:spPr>
          <a:xfrm>
            <a:off x="-57149" y="712263"/>
            <a:ext cx="6267450"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(G79) DUALIZATION OF BIDBID SUR PROJECT – PHASE 1</a:t>
            </a:r>
          </a:p>
        </p:txBody>
      </p:sp>
      <p:pic>
        <p:nvPicPr>
          <p:cNvPr id="9" name="Picture 8" descr="DSC0113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700" y="1366519"/>
            <a:ext cx="5630545" cy="4042410"/>
          </a:xfrm>
          <a:prstGeom prst="rect">
            <a:avLst/>
          </a:prstGeom>
          <a:ln>
            <a:noFill/>
          </a:ln>
          <a:effectLst>
            <a:softEdge rad="112500"/>
          </a:effectLst>
        </p:spPr>
      </p:pic>
      <p:pic>
        <p:nvPicPr>
          <p:cNvPr id="10" name="Picture 9" descr="DSC0119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700" y="5694679"/>
            <a:ext cx="5630545" cy="4211320"/>
          </a:xfrm>
          <a:prstGeom prst="rect">
            <a:avLst/>
          </a:prstGeom>
          <a:ln>
            <a:noFill/>
          </a:ln>
          <a:effectLst>
            <a:softEdge rad="112500"/>
          </a:effectLst>
        </p:spPr>
      </p:pic>
    </p:spTree>
    <p:extLst>
      <p:ext uri="{BB962C8B-B14F-4D97-AF65-F5344CB8AC3E}">
        <p14:creationId xmlns:p14="http://schemas.microsoft.com/office/powerpoint/2010/main" val="1531311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OMAN</a:t>
            </a:r>
            <a:endParaRPr lang="en-US" spc="338" dirty="0">
              <a:solidFill>
                <a:srgbClr val="004800"/>
              </a:solidFill>
              <a:latin typeface="Bauhaus 93" panose="04030905020B02020C02" pitchFamily="82" charset="0"/>
            </a:endParaRPr>
          </a:p>
        </p:txBody>
      </p:sp>
      <p:sp>
        <p:nvSpPr>
          <p:cNvPr id="6" name="TextBox 5"/>
          <p:cNvSpPr txBox="1"/>
          <p:nvPr/>
        </p:nvSpPr>
        <p:spPr>
          <a:xfrm>
            <a:off x="1" y="647630"/>
            <a:ext cx="6057900"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(G79) DUALIZATION OF BIDBID SUR PROJECT – PHASE 1</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894" y="4975162"/>
            <a:ext cx="2777705" cy="493083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543470" y="190438"/>
            <a:ext cx="3371850" cy="5994400"/>
          </a:xfrm>
          <a:prstGeom prst="rect">
            <a:avLst/>
          </a:prstGeom>
        </p:spPr>
      </p:pic>
    </p:spTree>
    <p:extLst>
      <p:ext uri="{BB962C8B-B14F-4D97-AF65-F5344CB8AC3E}">
        <p14:creationId xmlns:p14="http://schemas.microsoft.com/office/powerpoint/2010/main" val="1105903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0375" y="4087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pc="338" dirty="0">
                <a:solidFill>
                  <a:srgbClr val="004800"/>
                </a:solidFill>
                <a:latin typeface="Bauhaus 93" panose="04030905020B02020C02" pitchFamily="82" charset="0"/>
              </a:rPr>
              <a:t>ORGANIZATION CHART</a:t>
            </a:r>
          </a:p>
        </p:txBody>
      </p:sp>
      <p:graphicFrame>
        <p:nvGraphicFramePr>
          <p:cNvPr id="3" name="Diagram 2"/>
          <p:cNvGraphicFramePr/>
          <p:nvPr>
            <p:extLst>
              <p:ext uri="{D42A27DB-BD31-4B8C-83A1-F6EECF244321}">
                <p14:modId xmlns:p14="http://schemas.microsoft.com/office/powerpoint/2010/main" val="1572285611"/>
              </p:ext>
            </p:extLst>
          </p:nvPr>
        </p:nvGraphicFramePr>
        <p:xfrm>
          <a:off x="179070" y="1289537"/>
          <a:ext cx="6574155" cy="6869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a:xfrm>
            <a:off x="2190750" y="1609725"/>
            <a:ext cx="276225" cy="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2093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PICTURES OF PROJECTS IN IRAQ</a:t>
            </a:r>
            <a:endParaRPr lang="en-US" spc="338" dirty="0">
              <a:solidFill>
                <a:srgbClr val="004800"/>
              </a:solidFill>
              <a:latin typeface="Bauhaus 93" panose="04030905020B02020C02" pitchFamily="82" charset="0"/>
            </a:endParaRPr>
          </a:p>
        </p:txBody>
      </p:sp>
      <p:sp>
        <p:nvSpPr>
          <p:cNvPr id="6" name="TextBox 5"/>
          <p:cNvSpPr txBox="1"/>
          <p:nvPr/>
        </p:nvSpPr>
        <p:spPr>
          <a:xfrm>
            <a:off x="1" y="705335"/>
            <a:ext cx="5867400"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G82 WQ – 2 EARLY OIL PRODUCTION GAS TURBINE POWER PLANT</a:t>
            </a:r>
          </a:p>
        </p:txBody>
      </p:sp>
      <p:pic>
        <p:nvPicPr>
          <p:cNvPr id="7" name="Picture 6" descr="IMG_097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2744" y="5771515"/>
            <a:ext cx="2630109" cy="3583467"/>
          </a:xfrm>
          <a:prstGeom prst="rect">
            <a:avLst/>
          </a:prstGeom>
          <a:ln>
            <a:noFill/>
          </a:ln>
          <a:effectLst>
            <a:softEdge rad="112500"/>
          </a:effectLst>
        </p:spPr>
      </p:pic>
      <p:pic>
        <p:nvPicPr>
          <p:cNvPr id="8" name="Picture 7" descr="IMG_083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700" y="4325617"/>
            <a:ext cx="3249930" cy="2122805"/>
          </a:xfrm>
          <a:prstGeom prst="rect">
            <a:avLst/>
          </a:prstGeom>
          <a:ln>
            <a:noFill/>
          </a:ln>
          <a:effectLst>
            <a:softEdge rad="112500"/>
          </a:effectLst>
        </p:spPr>
      </p:pic>
      <p:pic>
        <p:nvPicPr>
          <p:cNvPr id="12" name="Picture 11" descr="IMG_122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700" y="1800696"/>
            <a:ext cx="3175635" cy="2377440"/>
          </a:xfrm>
          <a:prstGeom prst="rect">
            <a:avLst/>
          </a:prstGeom>
          <a:ln>
            <a:noFill/>
          </a:ln>
          <a:effectLst>
            <a:softEdge rad="112500"/>
          </a:effectLst>
        </p:spPr>
      </p:pic>
      <p:pic>
        <p:nvPicPr>
          <p:cNvPr id="13" name="Picture 12" descr="IMG_133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055" y="6595903"/>
            <a:ext cx="3203575" cy="2472055"/>
          </a:xfrm>
          <a:prstGeom prst="rect">
            <a:avLst/>
          </a:prstGeom>
          <a:ln>
            <a:noFill/>
          </a:ln>
          <a:effectLst>
            <a:softEdge rad="112500"/>
          </a:effec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3630" y="1588294"/>
            <a:ext cx="2743908" cy="3656806"/>
          </a:xfrm>
          <a:prstGeom prst="rect">
            <a:avLst/>
          </a:prstGeom>
          <a:ln>
            <a:noFill/>
          </a:ln>
          <a:effectLst>
            <a:softEdge rad="112500"/>
          </a:effectLst>
        </p:spPr>
      </p:pic>
    </p:spTree>
    <p:extLst>
      <p:ext uri="{BB962C8B-B14F-4D97-AF65-F5344CB8AC3E}">
        <p14:creationId xmlns:p14="http://schemas.microsoft.com/office/powerpoint/2010/main" val="39220248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APPROVALS &amp; REFERENCES</a:t>
            </a:r>
            <a:endParaRPr lang="en-US" spc="338" dirty="0">
              <a:solidFill>
                <a:srgbClr val="004800"/>
              </a:solidFill>
              <a:latin typeface="Bauhaus 93" panose="04030905020B02020C02" pitchFamily="82" charset="0"/>
            </a:endParaRPr>
          </a:p>
        </p:txBody>
      </p:sp>
      <p:sp>
        <p:nvSpPr>
          <p:cNvPr id="6" name="TextBox 5"/>
          <p:cNvSpPr txBox="1"/>
          <p:nvPr/>
        </p:nvSpPr>
        <p:spPr>
          <a:xfrm>
            <a:off x="0" y="674681"/>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ROAD AND TRANSPORT AUTHORITY</a:t>
            </a:r>
          </a:p>
        </p:txBody>
      </p:sp>
      <p:pic>
        <p:nvPicPr>
          <p:cNvPr id="16" name="Picture 15"/>
          <p:cNvPicPr>
            <a:picLocks noChangeAspect="1"/>
          </p:cNvPicPr>
          <p:nvPr/>
        </p:nvPicPr>
        <p:blipFill>
          <a:blip r:embed="rId2"/>
          <a:stretch>
            <a:fillRect/>
          </a:stretch>
        </p:blipFill>
        <p:spPr>
          <a:xfrm>
            <a:off x="393700" y="1400833"/>
            <a:ext cx="5702300" cy="8166611"/>
          </a:xfrm>
          <a:prstGeom prst="rect">
            <a:avLst/>
          </a:prstGeom>
          <a:ln>
            <a:noFill/>
          </a:ln>
          <a:effectLst>
            <a:softEdge rad="112500"/>
          </a:effectLst>
        </p:spPr>
      </p:pic>
    </p:spTree>
    <p:extLst>
      <p:ext uri="{BB962C8B-B14F-4D97-AF65-F5344CB8AC3E}">
        <p14:creationId xmlns:p14="http://schemas.microsoft.com/office/powerpoint/2010/main" val="6994177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APPROVALS &amp; REFERENCES</a:t>
            </a:r>
            <a:endParaRPr lang="en-US" spc="338" dirty="0">
              <a:solidFill>
                <a:srgbClr val="004800"/>
              </a:solidFill>
              <a:latin typeface="Bauhaus 93" panose="04030905020B02020C02" pitchFamily="82" charset="0"/>
            </a:endParaRPr>
          </a:p>
        </p:txBody>
      </p:sp>
      <p:sp>
        <p:nvSpPr>
          <p:cNvPr id="6" name="TextBox 5"/>
          <p:cNvSpPr txBox="1"/>
          <p:nvPr/>
        </p:nvSpPr>
        <p:spPr>
          <a:xfrm>
            <a:off x="-46409" y="710830"/>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ROAD AND TRANSPORT AUTHORITY</a:t>
            </a:r>
          </a:p>
        </p:txBody>
      </p:sp>
      <p:pic>
        <p:nvPicPr>
          <p:cNvPr id="2" name="Picture 1"/>
          <p:cNvPicPr>
            <a:picLocks noChangeAspect="1"/>
          </p:cNvPicPr>
          <p:nvPr/>
        </p:nvPicPr>
        <p:blipFill>
          <a:blip r:embed="rId2"/>
          <a:stretch>
            <a:fillRect/>
          </a:stretch>
        </p:blipFill>
        <p:spPr>
          <a:xfrm rot="21158667">
            <a:off x="682206" y="1184049"/>
            <a:ext cx="3416300" cy="4898845"/>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rot="543616">
            <a:off x="3067120" y="1581652"/>
            <a:ext cx="3371850" cy="4686300"/>
          </a:xfrm>
          <a:prstGeom prst="rect">
            <a:avLst/>
          </a:prstGeom>
          <a:ln>
            <a:noFill/>
          </a:ln>
          <a:effectLst>
            <a:softEdge rad="112500"/>
          </a:effectLst>
        </p:spPr>
      </p:pic>
      <p:pic>
        <p:nvPicPr>
          <p:cNvPr id="5" name="Picture 4"/>
          <p:cNvPicPr>
            <a:picLocks noChangeAspect="1"/>
          </p:cNvPicPr>
          <p:nvPr/>
        </p:nvPicPr>
        <p:blipFill>
          <a:blip r:embed="rId4"/>
          <a:stretch>
            <a:fillRect/>
          </a:stretch>
        </p:blipFill>
        <p:spPr>
          <a:xfrm rot="20976770">
            <a:off x="737711" y="3532175"/>
            <a:ext cx="3155949" cy="4381482"/>
          </a:xfrm>
          <a:prstGeom prst="rect">
            <a:avLst/>
          </a:prstGeom>
          <a:ln>
            <a:noFill/>
          </a:ln>
          <a:effectLst>
            <a:softEdge rad="112500"/>
          </a:effectLst>
        </p:spPr>
      </p:pic>
      <p:pic>
        <p:nvPicPr>
          <p:cNvPr id="15" name="Picture 14"/>
          <p:cNvPicPr>
            <a:picLocks noChangeAspect="1"/>
          </p:cNvPicPr>
          <p:nvPr/>
        </p:nvPicPr>
        <p:blipFill>
          <a:blip r:embed="rId5"/>
          <a:stretch>
            <a:fillRect/>
          </a:stretch>
        </p:blipFill>
        <p:spPr>
          <a:xfrm rot="653822">
            <a:off x="2919725" y="3981714"/>
            <a:ext cx="2988212" cy="4232266"/>
          </a:xfrm>
          <a:prstGeom prst="rect">
            <a:avLst/>
          </a:prstGeom>
          <a:ln>
            <a:noFill/>
          </a:ln>
          <a:effectLst>
            <a:softEdge rad="112500"/>
          </a:effectLst>
        </p:spPr>
      </p:pic>
      <p:pic>
        <p:nvPicPr>
          <p:cNvPr id="8" name="Picture 7" descr="G35+"/>
          <p:cNvPicPr/>
          <p:nvPr/>
        </p:nvPicPr>
        <p:blipFill>
          <a:blip r:embed="rId6">
            <a:extLst>
              <a:ext uri="{28A0092B-C50C-407E-A947-70E740481C1C}">
                <a14:useLocalDpi xmlns:a14="http://schemas.microsoft.com/office/drawing/2010/main" val="0"/>
              </a:ext>
            </a:extLst>
          </a:blip>
          <a:srcRect/>
          <a:stretch>
            <a:fillRect/>
          </a:stretch>
        </p:blipFill>
        <p:spPr bwMode="auto">
          <a:xfrm>
            <a:off x="1476407" y="5722916"/>
            <a:ext cx="3088958" cy="4196829"/>
          </a:xfrm>
          <a:prstGeom prst="rect">
            <a:avLst/>
          </a:prstGeom>
          <a:ln>
            <a:noFill/>
          </a:ln>
          <a:effectLst>
            <a:softEdge rad="112500"/>
          </a:effectLst>
        </p:spPr>
      </p:pic>
    </p:spTree>
    <p:extLst>
      <p:ext uri="{BB962C8B-B14F-4D97-AF65-F5344CB8AC3E}">
        <p14:creationId xmlns:p14="http://schemas.microsoft.com/office/powerpoint/2010/main" val="37728324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APPROVALS &amp; REFERENCES</a:t>
            </a:r>
            <a:endParaRPr lang="en-US" spc="338" dirty="0">
              <a:solidFill>
                <a:srgbClr val="004800"/>
              </a:solidFill>
              <a:latin typeface="Bauhaus 93" panose="04030905020B02020C02" pitchFamily="82" charset="0"/>
            </a:endParaRPr>
          </a:p>
        </p:txBody>
      </p:sp>
      <p:sp>
        <p:nvSpPr>
          <p:cNvPr id="6" name="TextBox 5"/>
          <p:cNvSpPr txBox="1"/>
          <p:nvPr/>
        </p:nvSpPr>
        <p:spPr>
          <a:xfrm>
            <a:off x="0" y="780097"/>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ROAD AND TRANSPORT AUTHORITY</a:t>
            </a:r>
          </a:p>
        </p:txBody>
      </p:sp>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rot="16200000">
            <a:off x="-126086" y="1646773"/>
            <a:ext cx="4782188" cy="3758885"/>
          </a:xfrm>
          <a:prstGeom prst="rect">
            <a:avLst/>
          </a:prstGeom>
          <a:ln>
            <a:noFill/>
          </a:ln>
          <a:effectLst>
            <a:softEdge rad="112500"/>
          </a:effectLst>
        </p:spPr>
      </p:pic>
      <p:pic>
        <p:nvPicPr>
          <p:cNvPr id="14" name="Picture 13" descr="H:\Geomar\Geomar 2017\company profile 2017\rta.jpg"/>
          <p:cNvPicPr/>
          <p:nvPr/>
        </p:nvPicPr>
        <p:blipFill>
          <a:blip r:embed="rId3" cstate="print">
            <a:extLst>
              <a:ext uri="{28A0092B-C50C-407E-A947-70E740481C1C}">
                <a14:useLocalDpi xmlns:a14="http://schemas.microsoft.com/office/drawing/2010/main" val="0"/>
              </a:ext>
            </a:extLst>
          </a:blip>
          <a:srcRect l="6801" t="5377" r="9999" b="12305"/>
          <a:stretch>
            <a:fillRect/>
          </a:stretch>
        </p:blipFill>
        <p:spPr bwMode="auto">
          <a:xfrm rot="771864">
            <a:off x="2512025" y="1581118"/>
            <a:ext cx="3459480" cy="4673600"/>
          </a:xfrm>
          <a:prstGeom prst="rect">
            <a:avLst/>
          </a:prstGeom>
          <a:ln>
            <a:noFill/>
          </a:ln>
          <a:effectLst>
            <a:softEdge rad="112500"/>
          </a:effectLst>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rot="20861061">
            <a:off x="455154" y="3333532"/>
            <a:ext cx="3564255" cy="4924425"/>
          </a:xfrm>
          <a:prstGeom prst="rect">
            <a:avLst/>
          </a:prstGeom>
          <a:ln>
            <a:noFill/>
          </a:ln>
          <a:effectLst>
            <a:softEdge rad="112500"/>
          </a:effectLst>
        </p:spPr>
      </p:pic>
      <p:pic>
        <p:nvPicPr>
          <p:cNvPr id="7" name="Picture 6" descr="G52-2"/>
          <p:cNvPicPr/>
          <p:nvPr/>
        </p:nvPicPr>
        <p:blipFill>
          <a:blip r:embed="rId5">
            <a:extLst>
              <a:ext uri="{28A0092B-C50C-407E-A947-70E740481C1C}">
                <a14:useLocalDpi xmlns:a14="http://schemas.microsoft.com/office/drawing/2010/main" val="0"/>
              </a:ext>
            </a:extLst>
          </a:blip>
          <a:srcRect/>
          <a:stretch>
            <a:fillRect/>
          </a:stretch>
        </p:blipFill>
        <p:spPr bwMode="auto">
          <a:xfrm rot="1616430">
            <a:off x="2256731" y="4042066"/>
            <a:ext cx="3019921" cy="4592693"/>
          </a:xfrm>
          <a:prstGeom prst="rect">
            <a:avLst/>
          </a:prstGeom>
          <a:ln>
            <a:noFill/>
          </a:ln>
          <a:effectLst>
            <a:softEdge rad="112500"/>
          </a:effectLst>
        </p:spPr>
      </p:pic>
      <p:pic>
        <p:nvPicPr>
          <p:cNvPr id="8" name="Picture 7" descr="parsons approval-1"/>
          <p:cNvPicPr/>
          <p:nvPr/>
        </p:nvPicPr>
        <p:blipFill>
          <a:blip r:embed="rId6">
            <a:extLst>
              <a:ext uri="{28A0092B-C50C-407E-A947-70E740481C1C}">
                <a14:useLocalDpi xmlns:a14="http://schemas.microsoft.com/office/drawing/2010/main" val="0"/>
              </a:ext>
            </a:extLst>
          </a:blip>
          <a:srcRect/>
          <a:stretch>
            <a:fillRect/>
          </a:stretch>
        </p:blipFill>
        <p:spPr bwMode="auto">
          <a:xfrm>
            <a:off x="1248796" y="5744845"/>
            <a:ext cx="2937828" cy="4161155"/>
          </a:xfrm>
          <a:prstGeom prst="rect">
            <a:avLst/>
          </a:prstGeom>
          <a:ln>
            <a:noFill/>
          </a:ln>
          <a:effectLst>
            <a:softEdge rad="112500"/>
          </a:effectLst>
        </p:spPr>
      </p:pic>
    </p:spTree>
    <p:extLst>
      <p:ext uri="{BB962C8B-B14F-4D97-AF65-F5344CB8AC3E}">
        <p14:creationId xmlns:p14="http://schemas.microsoft.com/office/powerpoint/2010/main" val="5277398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APPROVALS &amp; REFERENCES</a:t>
            </a:r>
            <a:endParaRPr lang="en-US" spc="338" dirty="0">
              <a:solidFill>
                <a:srgbClr val="004800"/>
              </a:solidFill>
              <a:latin typeface="Bauhaus 93" panose="04030905020B02020C02" pitchFamily="82" charset="0"/>
            </a:endParaRPr>
          </a:p>
        </p:txBody>
      </p:sp>
      <p:sp>
        <p:nvSpPr>
          <p:cNvPr id="6" name="TextBox 5"/>
          <p:cNvSpPr txBox="1"/>
          <p:nvPr/>
        </p:nvSpPr>
        <p:spPr>
          <a:xfrm>
            <a:off x="0" y="761236"/>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DUBAI ELECTRICITY &amp; WATER AUTHORITY</a:t>
            </a:r>
          </a:p>
        </p:txBody>
      </p:sp>
      <p:pic>
        <p:nvPicPr>
          <p:cNvPr id="7" name="Picture 6" descr="H:\Geomar\Geomar 2017\company profile 2017\dewa.jpg"/>
          <p:cNvPicPr/>
          <p:nvPr/>
        </p:nvPicPr>
        <p:blipFill>
          <a:blip r:embed="rId2" cstate="print">
            <a:extLst>
              <a:ext uri="{28A0092B-C50C-407E-A947-70E740481C1C}">
                <a14:useLocalDpi xmlns:a14="http://schemas.microsoft.com/office/drawing/2010/main" val="0"/>
              </a:ext>
            </a:extLst>
          </a:blip>
          <a:srcRect l="7005" t="2831" r="6000" b="11110"/>
          <a:stretch>
            <a:fillRect/>
          </a:stretch>
        </p:blipFill>
        <p:spPr bwMode="auto">
          <a:xfrm>
            <a:off x="393700" y="1235390"/>
            <a:ext cx="5492750" cy="8420735"/>
          </a:xfrm>
          <a:prstGeom prst="rect">
            <a:avLst/>
          </a:prstGeom>
          <a:ln>
            <a:noFill/>
          </a:ln>
          <a:effectLst>
            <a:softEdge rad="112500"/>
          </a:effectLst>
        </p:spPr>
      </p:pic>
    </p:spTree>
    <p:extLst>
      <p:ext uri="{BB962C8B-B14F-4D97-AF65-F5344CB8AC3E}">
        <p14:creationId xmlns:p14="http://schemas.microsoft.com/office/powerpoint/2010/main" val="42671926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APPROVALS &amp; REFERENCES</a:t>
            </a:r>
            <a:endParaRPr lang="en-US" spc="338" dirty="0">
              <a:solidFill>
                <a:srgbClr val="004800"/>
              </a:solidFill>
              <a:latin typeface="Bauhaus 93" panose="04030905020B02020C02" pitchFamily="82" charset="0"/>
            </a:endParaRPr>
          </a:p>
        </p:txBody>
      </p:sp>
      <p:sp>
        <p:nvSpPr>
          <p:cNvPr id="6" name="TextBox 5"/>
          <p:cNvSpPr txBox="1"/>
          <p:nvPr/>
        </p:nvSpPr>
        <p:spPr>
          <a:xfrm>
            <a:off x="-40036" y="680245"/>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CONSULTANTS &amp; CONTRACTORS</a:t>
            </a:r>
          </a:p>
        </p:txBody>
      </p:sp>
      <p:pic>
        <p:nvPicPr>
          <p:cNvPr id="5" name="Picture 4" descr="H:\Geomar\Geomar 2017\company profile 2017\g88.jpg"/>
          <p:cNvPicPr/>
          <p:nvPr/>
        </p:nvPicPr>
        <p:blipFill>
          <a:blip r:embed="rId2" cstate="print">
            <a:extLst>
              <a:ext uri="{28A0092B-C50C-407E-A947-70E740481C1C}">
                <a14:useLocalDpi xmlns:a14="http://schemas.microsoft.com/office/drawing/2010/main" val="0"/>
              </a:ext>
            </a:extLst>
          </a:blip>
          <a:srcRect l="15196" t="10512" r="14941" b="6488"/>
          <a:stretch>
            <a:fillRect/>
          </a:stretch>
        </p:blipFill>
        <p:spPr bwMode="auto">
          <a:xfrm>
            <a:off x="205026" y="1203465"/>
            <a:ext cx="3018924" cy="4454363"/>
          </a:xfrm>
          <a:prstGeom prst="rect">
            <a:avLst/>
          </a:prstGeom>
          <a:ln>
            <a:noFill/>
          </a:ln>
          <a:effectLst>
            <a:softEdge rad="112500"/>
          </a:effectLst>
        </p:spPr>
      </p:pic>
      <p:pic>
        <p:nvPicPr>
          <p:cNvPr id="8" name="Picture 7"/>
          <p:cNvPicPr/>
          <p:nvPr/>
        </p:nvPicPr>
        <p:blipFill>
          <a:blip r:embed="rId3" cstate="print">
            <a:extLst>
              <a:ext uri="{28A0092B-C50C-407E-A947-70E740481C1C}">
                <a14:useLocalDpi xmlns:a14="http://schemas.microsoft.com/office/drawing/2010/main" val="0"/>
              </a:ext>
            </a:extLst>
          </a:blip>
          <a:srcRect l="8801" r="6000" b="3819"/>
          <a:stretch>
            <a:fillRect/>
          </a:stretch>
        </p:blipFill>
        <p:spPr bwMode="auto">
          <a:xfrm>
            <a:off x="3299273" y="1018799"/>
            <a:ext cx="3327431" cy="4921794"/>
          </a:xfrm>
          <a:prstGeom prst="rect">
            <a:avLst/>
          </a:prstGeom>
          <a:ln>
            <a:noFill/>
          </a:ln>
          <a:effectLst>
            <a:softEdge rad="112500"/>
          </a:effectLst>
        </p:spPr>
      </p:pic>
      <p:pic>
        <p:nvPicPr>
          <p:cNvPr id="9" name="Picture 8" descr="untitled"/>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36" y="4772484"/>
            <a:ext cx="3602093" cy="5041794"/>
          </a:xfrm>
          <a:prstGeom prst="rect">
            <a:avLst/>
          </a:prstGeom>
          <a:ln>
            <a:noFill/>
          </a:ln>
          <a:effectLst>
            <a:softEdge rad="112500"/>
          </a:effectLst>
        </p:spPr>
      </p:pic>
      <p:pic>
        <p:nvPicPr>
          <p:cNvPr id="10" name="Picture 9" descr="scan0002"/>
          <p:cNvPicPr/>
          <p:nvPr/>
        </p:nvPicPr>
        <p:blipFill>
          <a:blip r:embed="rId5">
            <a:extLst>
              <a:ext uri="{28A0092B-C50C-407E-A947-70E740481C1C}">
                <a14:useLocalDpi xmlns:a14="http://schemas.microsoft.com/office/drawing/2010/main" val="0"/>
              </a:ext>
            </a:extLst>
          </a:blip>
          <a:srcRect/>
          <a:stretch>
            <a:fillRect/>
          </a:stretch>
        </p:blipFill>
        <p:spPr bwMode="auto">
          <a:xfrm>
            <a:off x="3562057" y="5274210"/>
            <a:ext cx="3247707" cy="4707890"/>
          </a:xfrm>
          <a:prstGeom prst="rect">
            <a:avLst/>
          </a:prstGeom>
          <a:ln>
            <a:noFill/>
          </a:ln>
          <a:effectLst>
            <a:softEdge rad="112500"/>
          </a:effectLst>
        </p:spPr>
      </p:pic>
    </p:spTree>
    <p:extLst>
      <p:ext uri="{BB962C8B-B14F-4D97-AF65-F5344CB8AC3E}">
        <p14:creationId xmlns:p14="http://schemas.microsoft.com/office/powerpoint/2010/main" val="29159500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APPROVALS &amp; REFERENCES</a:t>
            </a:r>
            <a:endParaRPr lang="en-US" spc="338" dirty="0">
              <a:solidFill>
                <a:srgbClr val="004800"/>
              </a:solidFill>
              <a:latin typeface="Bauhaus 93" panose="04030905020B02020C02" pitchFamily="82" charset="0"/>
            </a:endParaRPr>
          </a:p>
        </p:txBody>
      </p:sp>
      <p:sp>
        <p:nvSpPr>
          <p:cNvPr id="6" name="TextBox 5"/>
          <p:cNvSpPr txBox="1"/>
          <p:nvPr/>
        </p:nvSpPr>
        <p:spPr>
          <a:xfrm>
            <a:off x="0" y="717032"/>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CONSULTANTS &amp; CONTRACTORS</a:t>
            </a:r>
          </a:p>
        </p:txBody>
      </p:sp>
      <p:pic>
        <p:nvPicPr>
          <p:cNvPr id="7" name="Picture 6" descr="G3+"/>
          <p:cNvPicPr/>
          <p:nvPr/>
        </p:nvPicPr>
        <p:blipFill>
          <a:blip r:embed="rId2">
            <a:extLst>
              <a:ext uri="{28A0092B-C50C-407E-A947-70E740481C1C}">
                <a14:useLocalDpi xmlns:a14="http://schemas.microsoft.com/office/drawing/2010/main" val="0"/>
              </a:ext>
            </a:extLst>
          </a:blip>
          <a:srcRect/>
          <a:stretch>
            <a:fillRect/>
          </a:stretch>
        </p:blipFill>
        <p:spPr bwMode="auto">
          <a:xfrm>
            <a:off x="426819" y="1302178"/>
            <a:ext cx="3397976" cy="4864599"/>
          </a:xfrm>
          <a:prstGeom prst="rect">
            <a:avLst/>
          </a:prstGeom>
          <a:ln>
            <a:noFill/>
          </a:ln>
          <a:effectLst>
            <a:softEdge rad="112500"/>
          </a:effectLst>
        </p:spPr>
      </p:pic>
      <p:pic>
        <p:nvPicPr>
          <p:cNvPr id="10" name="Picture 9" descr="G6+"/>
          <p:cNvPicPr/>
          <p:nvPr/>
        </p:nvPicPr>
        <p:blipFill>
          <a:blip r:embed="rId3">
            <a:extLst>
              <a:ext uri="{28A0092B-C50C-407E-A947-70E740481C1C}">
                <a14:useLocalDpi xmlns:a14="http://schemas.microsoft.com/office/drawing/2010/main" val="0"/>
              </a:ext>
            </a:extLst>
          </a:blip>
          <a:srcRect/>
          <a:stretch>
            <a:fillRect/>
          </a:stretch>
        </p:blipFill>
        <p:spPr bwMode="auto">
          <a:xfrm>
            <a:off x="2390564" y="2241094"/>
            <a:ext cx="3397976" cy="4864599"/>
          </a:xfrm>
          <a:prstGeom prst="rect">
            <a:avLst/>
          </a:prstGeom>
          <a:ln>
            <a:noFill/>
          </a:ln>
          <a:effectLst>
            <a:softEdge rad="112500"/>
          </a:effectLst>
        </p:spPr>
      </p:pic>
      <p:pic>
        <p:nvPicPr>
          <p:cNvPr id="11" name="Picture 10" descr="G8+"/>
          <p:cNvPicPr/>
          <p:nvPr/>
        </p:nvPicPr>
        <p:blipFill>
          <a:blip r:embed="rId4">
            <a:extLst>
              <a:ext uri="{28A0092B-C50C-407E-A947-70E740481C1C}">
                <a14:useLocalDpi xmlns:a14="http://schemas.microsoft.com/office/drawing/2010/main" val="0"/>
              </a:ext>
            </a:extLst>
          </a:blip>
          <a:srcRect/>
          <a:stretch>
            <a:fillRect/>
          </a:stretch>
        </p:blipFill>
        <p:spPr bwMode="auto">
          <a:xfrm>
            <a:off x="743017" y="4011748"/>
            <a:ext cx="3516722" cy="5036684"/>
          </a:xfrm>
          <a:prstGeom prst="rect">
            <a:avLst/>
          </a:prstGeom>
          <a:ln>
            <a:noFill/>
          </a:ln>
          <a:effectLst>
            <a:softEdge rad="112500"/>
          </a:effectLst>
        </p:spPr>
      </p:pic>
      <p:pic>
        <p:nvPicPr>
          <p:cNvPr id="12" name="Picture 11" descr="G12+"/>
          <p:cNvPicPr/>
          <p:nvPr/>
        </p:nvPicPr>
        <p:blipFill>
          <a:blip r:embed="rId5">
            <a:extLst>
              <a:ext uri="{28A0092B-C50C-407E-A947-70E740481C1C}">
                <a14:useLocalDpi xmlns:a14="http://schemas.microsoft.com/office/drawing/2010/main" val="0"/>
              </a:ext>
            </a:extLst>
          </a:blip>
          <a:srcRect/>
          <a:stretch>
            <a:fillRect/>
          </a:stretch>
        </p:blipFill>
        <p:spPr bwMode="auto">
          <a:xfrm>
            <a:off x="2967202" y="4916624"/>
            <a:ext cx="3481162" cy="4989376"/>
          </a:xfrm>
          <a:prstGeom prst="rect">
            <a:avLst/>
          </a:prstGeom>
          <a:ln>
            <a:noFill/>
          </a:ln>
          <a:effectLst>
            <a:softEdge rad="112500"/>
          </a:effectLst>
        </p:spPr>
      </p:pic>
    </p:spTree>
    <p:extLst>
      <p:ext uri="{BB962C8B-B14F-4D97-AF65-F5344CB8AC3E}">
        <p14:creationId xmlns:p14="http://schemas.microsoft.com/office/powerpoint/2010/main" val="24293229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APPROVALS &amp; REFERENCES</a:t>
            </a:r>
            <a:endParaRPr lang="en-US" spc="338" dirty="0">
              <a:solidFill>
                <a:srgbClr val="004800"/>
              </a:solidFill>
              <a:latin typeface="Bauhaus 93" panose="04030905020B02020C02" pitchFamily="82" charset="0"/>
            </a:endParaRPr>
          </a:p>
        </p:txBody>
      </p:sp>
      <p:sp>
        <p:nvSpPr>
          <p:cNvPr id="6" name="TextBox 5"/>
          <p:cNvSpPr txBox="1"/>
          <p:nvPr/>
        </p:nvSpPr>
        <p:spPr>
          <a:xfrm>
            <a:off x="0" y="608219"/>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CONSULTANTS &amp; CONTRACTORS</a:t>
            </a:r>
          </a:p>
        </p:txBody>
      </p:sp>
      <p:pic>
        <p:nvPicPr>
          <p:cNvPr id="8" name="Picture 7" descr="G13+"/>
          <p:cNvPicPr/>
          <p:nvPr/>
        </p:nvPicPr>
        <p:blipFill>
          <a:blip r:embed="rId2">
            <a:extLst>
              <a:ext uri="{28A0092B-C50C-407E-A947-70E740481C1C}">
                <a14:useLocalDpi xmlns:a14="http://schemas.microsoft.com/office/drawing/2010/main" val="0"/>
              </a:ext>
            </a:extLst>
          </a:blip>
          <a:srcRect/>
          <a:stretch>
            <a:fillRect/>
          </a:stretch>
        </p:blipFill>
        <p:spPr bwMode="auto">
          <a:xfrm>
            <a:off x="168075" y="1210141"/>
            <a:ext cx="3005455" cy="4262120"/>
          </a:xfrm>
          <a:prstGeom prst="rect">
            <a:avLst/>
          </a:prstGeom>
          <a:ln>
            <a:noFill/>
          </a:ln>
          <a:effectLst>
            <a:softEdge rad="112500"/>
          </a:effectLst>
        </p:spPr>
      </p:pic>
      <p:pic>
        <p:nvPicPr>
          <p:cNvPr id="9" name="Picture 8" descr="G14+"/>
          <p:cNvPicPr/>
          <p:nvPr/>
        </p:nvPicPr>
        <p:blipFill>
          <a:blip r:embed="rId3">
            <a:extLst>
              <a:ext uri="{28A0092B-C50C-407E-A947-70E740481C1C}">
                <a14:useLocalDpi xmlns:a14="http://schemas.microsoft.com/office/drawing/2010/main" val="0"/>
              </a:ext>
            </a:extLst>
          </a:blip>
          <a:srcRect/>
          <a:stretch>
            <a:fillRect/>
          </a:stretch>
        </p:blipFill>
        <p:spPr bwMode="auto">
          <a:xfrm>
            <a:off x="2091542" y="985518"/>
            <a:ext cx="2999423" cy="4262120"/>
          </a:xfrm>
          <a:prstGeom prst="rect">
            <a:avLst/>
          </a:prstGeom>
          <a:ln>
            <a:noFill/>
          </a:ln>
          <a:effectLst>
            <a:softEdge rad="112500"/>
          </a:effectLst>
        </p:spPr>
      </p:pic>
      <p:pic>
        <p:nvPicPr>
          <p:cNvPr id="13" name="Picture 12" descr="G14-DUBAI%20MUNICIPALITY+"/>
          <p:cNvPicPr/>
          <p:nvPr/>
        </p:nvPicPr>
        <p:blipFill>
          <a:blip r:embed="rId4">
            <a:extLst>
              <a:ext uri="{28A0092B-C50C-407E-A947-70E740481C1C}">
                <a14:useLocalDpi xmlns:a14="http://schemas.microsoft.com/office/drawing/2010/main" val="0"/>
              </a:ext>
            </a:extLst>
          </a:blip>
          <a:srcRect/>
          <a:stretch>
            <a:fillRect/>
          </a:stretch>
        </p:blipFill>
        <p:spPr bwMode="auto">
          <a:xfrm>
            <a:off x="3793211" y="1895941"/>
            <a:ext cx="2993708" cy="4109720"/>
          </a:xfrm>
          <a:prstGeom prst="rect">
            <a:avLst/>
          </a:prstGeom>
          <a:ln>
            <a:noFill/>
          </a:ln>
          <a:effectLst>
            <a:softEdge rad="112500"/>
          </a:effectLst>
        </p:spPr>
      </p:pic>
      <p:pic>
        <p:nvPicPr>
          <p:cNvPr id="14" name="Picture 13" descr="G18-1+"/>
          <p:cNvPicPr/>
          <p:nvPr/>
        </p:nvPicPr>
        <p:blipFill>
          <a:blip r:embed="rId5">
            <a:extLst>
              <a:ext uri="{28A0092B-C50C-407E-A947-70E740481C1C}">
                <a14:useLocalDpi xmlns:a14="http://schemas.microsoft.com/office/drawing/2010/main" val="0"/>
              </a:ext>
            </a:extLst>
          </a:blip>
          <a:srcRect/>
          <a:stretch>
            <a:fillRect/>
          </a:stretch>
        </p:blipFill>
        <p:spPr bwMode="auto">
          <a:xfrm>
            <a:off x="435030" y="3763632"/>
            <a:ext cx="2987675" cy="4250373"/>
          </a:xfrm>
          <a:prstGeom prst="rect">
            <a:avLst/>
          </a:prstGeom>
          <a:ln>
            <a:noFill/>
          </a:ln>
          <a:effectLst>
            <a:softEdge rad="112500"/>
          </a:effectLst>
        </p:spPr>
      </p:pic>
      <p:pic>
        <p:nvPicPr>
          <p:cNvPr id="15" name="Picture 14" descr="G18+"/>
          <p:cNvPicPr/>
          <p:nvPr/>
        </p:nvPicPr>
        <p:blipFill>
          <a:blip r:embed="rId6">
            <a:extLst>
              <a:ext uri="{28A0092B-C50C-407E-A947-70E740481C1C}">
                <a14:useLocalDpi xmlns:a14="http://schemas.microsoft.com/office/drawing/2010/main" val="0"/>
              </a:ext>
            </a:extLst>
          </a:blip>
          <a:srcRect/>
          <a:stretch>
            <a:fillRect/>
          </a:stretch>
        </p:blipFill>
        <p:spPr bwMode="auto">
          <a:xfrm>
            <a:off x="1771228" y="4724548"/>
            <a:ext cx="2969895" cy="4238625"/>
          </a:xfrm>
          <a:prstGeom prst="rect">
            <a:avLst/>
          </a:prstGeom>
          <a:ln>
            <a:noFill/>
          </a:ln>
          <a:effectLst>
            <a:softEdge rad="112500"/>
          </a:effectLst>
        </p:spPr>
      </p:pic>
      <p:pic>
        <p:nvPicPr>
          <p:cNvPr id="16" name="Picture 15" descr="G35-1+"/>
          <p:cNvPicPr/>
          <p:nvPr/>
        </p:nvPicPr>
        <p:blipFill>
          <a:blip r:embed="rId7">
            <a:extLst>
              <a:ext uri="{28A0092B-C50C-407E-A947-70E740481C1C}">
                <a14:useLocalDpi xmlns:a14="http://schemas.microsoft.com/office/drawing/2010/main" val="0"/>
              </a:ext>
            </a:extLst>
          </a:blip>
          <a:srcRect/>
          <a:stretch>
            <a:fillRect/>
          </a:stretch>
        </p:blipFill>
        <p:spPr bwMode="auto">
          <a:xfrm>
            <a:off x="3473830" y="5674225"/>
            <a:ext cx="3048763" cy="4274185"/>
          </a:xfrm>
          <a:prstGeom prst="rect">
            <a:avLst/>
          </a:prstGeom>
          <a:ln>
            <a:noFill/>
          </a:ln>
          <a:effectLst>
            <a:softEdge rad="112500"/>
          </a:effec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583322" y="6664282"/>
            <a:ext cx="4498118" cy="3180876"/>
          </a:xfrm>
          <a:prstGeom prst="rect">
            <a:avLst/>
          </a:prstGeom>
          <a:ln>
            <a:noFill/>
          </a:ln>
          <a:effectLst>
            <a:softEdge rad="112500"/>
          </a:effectLst>
        </p:spPr>
      </p:pic>
    </p:spTree>
    <p:extLst>
      <p:ext uri="{BB962C8B-B14F-4D97-AF65-F5344CB8AC3E}">
        <p14:creationId xmlns:p14="http://schemas.microsoft.com/office/powerpoint/2010/main" val="42674403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APPROVALS &amp; REFERENCES</a:t>
            </a:r>
            <a:endParaRPr lang="en-US" spc="338" dirty="0">
              <a:solidFill>
                <a:srgbClr val="004800"/>
              </a:solidFill>
              <a:latin typeface="Bauhaus 93" panose="04030905020B02020C02" pitchFamily="82" charset="0"/>
            </a:endParaRPr>
          </a:p>
        </p:txBody>
      </p:sp>
      <p:sp>
        <p:nvSpPr>
          <p:cNvPr id="6" name="TextBox 5"/>
          <p:cNvSpPr txBox="1"/>
          <p:nvPr/>
        </p:nvSpPr>
        <p:spPr>
          <a:xfrm>
            <a:off x="-36576" y="625637"/>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CONSULTANTS &amp; CONTRACTORS</a:t>
            </a:r>
          </a:p>
        </p:txBody>
      </p:sp>
      <p:pic>
        <p:nvPicPr>
          <p:cNvPr id="10" name="Picture 9" descr="G39+"/>
          <p:cNvPicPr/>
          <p:nvPr/>
        </p:nvPicPr>
        <p:blipFill>
          <a:blip r:embed="rId2">
            <a:extLst>
              <a:ext uri="{28A0092B-C50C-407E-A947-70E740481C1C}">
                <a14:useLocalDpi xmlns:a14="http://schemas.microsoft.com/office/drawing/2010/main" val="0"/>
              </a:ext>
            </a:extLst>
          </a:blip>
          <a:srcRect/>
          <a:stretch>
            <a:fillRect/>
          </a:stretch>
        </p:blipFill>
        <p:spPr bwMode="auto">
          <a:xfrm>
            <a:off x="465995" y="1187818"/>
            <a:ext cx="2670810" cy="3788410"/>
          </a:xfrm>
          <a:prstGeom prst="rect">
            <a:avLst/>
          </a:prstGeom>
          <a:ln>
            <a:noFill/>
          </a:ln>
          <a:effectLst>
            <a:softEdge rad="112500"/>
          </a:effec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561" y="1164005"/>
            <a:ext cx="2781965" cy="37884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G52"/>
          <p:cNvPicPr/>
          <p:nvPr/>
        </p:nvPicPr>
        <p:blipFill>
          <a:blip r:embed="rId4">
            <a:extLst>
              <a:ext uri="{28A0092B-C50C-407E-A947-70E740481C1C}">
                <a14:useLocalDpi xmlns:a14="http://schemas.microsoft.com/office/drawing/2010/main" val="0"/>
              </a:ext>
            </a:extLst>
          </a:blip>
          <a:srcRect/>
          <a:stretch>
            <a:fillRect/>
          </a:stretch>
        </p:blipFill>
        <p:spPr bwMode="auto">
          <a:xfrm>
            <a:off x="388591" y="3058210"/>
            <a:ext cx="2688908" cy="3836035"/>
          </a:xfrm>
          <a:prstGeom prst="rect">
            <a:avLst/>
          </a:prstGeom>
          <a:ln>
            <a:noFill/>
          </a:ln>
          <a:effectLst>
            <a:softEdge rad="112500"/>
          </a:effectLst>
        </p:spPr>
      </p:pic>
      <p:pic>
        <p:nvPicPr>
          <p:cNvPr id="17" name="Picture 16" descr="parsons approval"/>
          <p:cNvPicPr/>
          <p:nvPr/>
        </p:nvPicPr>
        <p:blipFill>
          <a:blip r:embed="rId5">
            <a:extLst>
              <a:ext uri="{28A0092B-C50C-407E-A947-70E740481C1C}">
                <a14:useLocalDpi xmlns:a14="http://schemas.microsoft.com/office/drawing/2010/main" val="0"/>
              </a:ext>
            </a:extLst>
          </a:blip>
          <a:srcRect/>
          <a:stretch>
            <a:fillRect/>
          </a:stretch>
        </p:blipFill>
        <p:spPr bwMode="auto">
          <a:xfrm>
            <a:off x="2184027" y="3356769"/>
            <a:ext cx="2766113" cy="3802698"/>
          </a:xfrm>
          <a:prstGeom prst="rect">
            <a:avLst/>
          </a:prstGeom>
          <a:ln>
            <a:noFill/>
          </a:ln>
          <a:effectLst>
            <a:softEdge rad="112500"/>
          </a:effectLst>
        </p:spPr>
      </p:pic>
      <p:pic>
        <p:nvPicPr>
          <p:cNvPr id="18" name="Picture 17"/>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76" y="5845173"/>
            <a:ext cx="3178493" cy="4060825"/>
          </a:xfrm>
          <a:prstGeom prst="rect">
            <a:avLst/>
          </a:prstGeom>
          <a:ln>
            <a:noFill/>
          </a:ln>
          <a:effectLst>
            <a:softEdge rad="112500"/>
          </a:effectLst>
        </p:spPr>
      </p:pic>
      <p:pic>
        <p:nvPicPr>
          <p:cNvPr id="19" name="Picture 18"/>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2918" y="6126525"/>
            <a:ext cx="2645446" cy="3891752"/>
          </a:xfrm>
          <a:prstGeom prst="rect">
            <a:avLst/>
          </a:prstGeom>
          <a:ln>
            <a:noFill/>
          </a:ln>
          <a:effectLst>
            <a:softEdge rad="112500"/>
          </a:effectLst>
        </p:spPr>
      </p:pic>
    </p:spTree>
    <p:extLst>
      <p:ext uri="{BB962C8B-B14F-4D97-AF65-F5344CB8AC3E}">
        <p14:creationId xmlns:p14="http://schemas.microsoft.com/office/powerpoint/2010/main" val="22136473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APPROVALS &amp; REFERENCES</a:t>
            </a:r>
            <a:endParaRPr lang="en-US" spc="338" dirty="0">
              <a:solidFill>
                <a:srgbClr val="004800"/>
              </a:solidFill>
              <a:latin typeface="Bauhaus 93" panose="04030905020B02020C02" pitchFamily="82" charset="0"/>
            </a:endParaRPr>
          </a:p>
        </p:txBody>
      </p:sp>
      <p:sp>
        <p:nvSpPr>
          <p:cNvPr id="6" name="TextBox 5"/>
          <p:cNvSpPr txBox="1"/>
          <p:nvPr/>
        </p:nvSpPr>
        <p:spPr>
          <a:xfrm>
            <a:off x="0" y="671862"/>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CONSULTANTS &amp; CONTRACTORS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068" y="1010416"/>
            <a:ext cx="3315527" cy="4689313"/>
          </a:xfrm>
          <a:prstGeom prst="rect">
            <a:avLst/>
          </a:prstGeom>
          <a:ln>
            <a:noFill/>
          </a:ln>
          <a:effectLst>
            <a:softEdge rad="112500"/>
          </a:effec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8423" b="7923"/>
          <a:stretch/>
        </p:blipFill>
        <p:spPr>
          <a:xfrm>
            <a:off x="3345297" y="1445618"/>
            <a:ext cx="2924841" cy="3746975"/>
          </a:xfrm>
          <a:prstGeom prst="rect">
            <a:avLst/>
          </a:prstGeom>
          <a:ln>
            <a:noFill/>
          </a:ln>
          <a:effectLst>
            <a:softEdge rad="11250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750" y="5489054"/>
            <a:ext cx="2841046" cy="4232280"/>
          </a:xfrm>
          <a:prstGeom prst="rect">
            <a:avLst/>
          </a:prstGeom>
          <a:ln>
            <a:noFill/>
          </a:ln>
          <a:effectLst>
            <a:softEdge rad="11250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796" y="5377259"/>
            <a:ext cx="3107845" cy="4021605"/>
          </a:xfrm>
          <a:prstGeom prst="rect">
            <a:avLst/>
          </a:prstGeom>
          <a:ln>
            <a:noFill/>
          </a:ln>
          <a:effectLst>
            <a:softEdge rad="112500"/>
          </a:effectLst>
        </p:spPr>
      </p:pic>
    </p:spTree>
    <p:extLst>
      <p:ext uri="{BB962C8B-B14F-4D97-AF65-F5344CB8AC3E}">
        <p14:creationId xmlns:p14="http://schemas.microsoft.com/office/powerpoint/2010/main" val="3316351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5134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EXPERIENCE IN OIL &amp; GAS SECTOR</a:t>
            </a:r>
            <a:endParaRPr lang="en-US" spc="338" dirty="0">
              <a:solidFill>
                <a:srgbClr val="004800"/>
              </a:solidFill>
              <a:latin typeface="Bauhaus 93" panose="04030905020B02020C02" pitchFamily="82" charset="0"/>
            </a:endParaRPr>
          </a:p>
        </p:txBody>
      </p:sp>
      <p:sp>
        <p:nvSpPr>
          <p:cNvPr id="3" name="TextBox 2"/>
          <p:cNvSpPr txBox="1"/>
          <p:nvPr/>
        </p:nvSpPr>
        <p:spPr>
          <a:xfrm>
            <a:off x="431800" y="1074057"/>
            <a:ext cx="5981700" cy="877163"/>
          </a:xfrm>
          <a:prstGeom prst="rect">
            <a:avLst/>
          </a:prstGeom>
          <a:noFill/>
        </p:spPr>
        <p:txBody>
          <a:bodyPr wrap="square" rtlCol="0">
            <a:spAutoFit/>
          </a:bodyPr>
          <a:lstStyle/>
          <a:p>
            <a:pPr algn="just"/>
            <a:r>
              <a:rPr lang="en-GB" sz="1700" dirty="0"/>
              <a:t>Geomar Gulf LLC has personnel that completed several piling and shoring works in Oil and Gas Sector in UAE, Kazakhstan, Saudi Arabia, Turkey and Azerbaijan.</a:t>
            </a:r>
          </a:p>
        </p:txBody>
      </p:sp>
      <p:graphicFrame>
        <p:nvGraphicFramePr>
          <p:cNvPr id="4" name="Table 3"/>
          <p:cNvGraphicFramePr>
            <a:graphicFrameLocks noGrp="1"/>
          </p:cNvGraphicFramePr>
          <p:nvPr>
            <p:extLst>
              <p:ext uri="{D42A27DB-BD31-4B8C-83A1-F6EECF244321}">
                <p14:modId xmlns:p14="http://schemas.microsoft.com/office/powerpoint/2010/main" val="1033146110"/>
              </p:ext>
            </p:extLst>
          </p:nvPr>
        </p:nvGraphicFramePr>
        <p:xfrm>
          <a:off x="431800" y="2634968"/>
          <a:ext cx="6083300" cy="5041311"/>
        </p:xfrm>
        <a:graphic>
          <a:graphicData uri="http://schemas.openxmlformats.org/drawingml/2006/table">
            <a:tbl>
              <a:tblPr firstRow="1" firstCol="1" bandRow="1">
                <a:tableStyleId>{5C22544A-7EE6-4342-B048-85BDC9FD1C3A}</a:tableStyleId>
              </a:tblPr>
              <a:tblGrid>
                <a:gridCol w="1423964">
                  <a:extLst>
                    <a:ext uri="{9D8B030D-6E8A-4147-A177-3AD203B41FA5}">
                      <a16:colId xmlns:a16="http://schemas.microsoft.com/office/drawing/2014/main" val="3571211527"/>
                    </a:ext>
                  </a:extLst>
                </a:gridCol>
                <a:gridCol w="807825">
                  <a:extLst>
                    <a:ext uri="{9D8B030D-6E8A-4147-A177-3AD203B41FA5}">
                      <a16:colId xmlns:a16="http://schemas.microsoft.com/office/drawing/2014/main" val="292439713"/>
                    </a:ext>
                  </a:extLst>
                </a:gridCol>
                <a:gridCol w="765411">
                  <a:extLst>
                    <a:ext uri="{9D8B030D-6E8A-4147-A177-3AD203B41FA5}">
                      <a16:colId xmlns:a16="http://schemas.microsoft.com/office/drawing/2014/main" val="2676862238"/>
                    </a:ext>
                  </a:extLst>
                </a:gridCol>
                <a:gridCol w="2103456">
                  <a:extLst>
                    <a:ext uri="{9D8B030D-6E8A-4147-A177-3AD203B41FA5}">
                      <a16:colId xmlns:a16="http://schemas.microsoft.com/office/drawing/2014/main" val="2234187803"/>
                    </a:ext>
                  </a:extLst>
                </a:gridCol>
                <a:gridCol w="982644">
                  <a:extLst>
                    <a:ext uri="{9D8B030D-6E8A-4147-A177-3AD203B41FA5}">
                      <a16:colId xmlns:a16="http://schemas.microsoft.com/office/drawing/2014/main" val="184651260"/>
                    </a:ext>
                  </a:extLst>
                </a:gridCol>
              </a:tblGrid>
              <a:tr h="230977">
                <a:tc>
                  <a:txBody>
                    <a:bodyPr/>
                    <a:lstStyle/>
                    <a:p>
                      <a:pPr marL="0" marR="0" algn="ctr">
                        <a:lnSpc>
                          <a:spcPct val="115000"/>
                        </a:lnSpc>
                        <a:spcBef>
                          <a:spcPts val="0"/>
                        </a:spcBef>
                        <a:spcAft>
                          <a:spcPts val="0"/>
                        </a:spcAft>
                      </a:pPr>
                      <a:r>
                        <a:rPr lang="en-US" sz="1100" dirty="0">
                          <a:effectLst/>
                        </a:rPr>
                        <a:t>Project Name</a:t>
                      </a:r>
                      <a:endParaRPr lang="en-US" sz="1100" dirty="0">
                        <a:effectLst/>
                        <a:latin typeface="Times New Roman" panose="02020603050405020304" pitchFamily="18" charset="0"/>
                        <a:ea typeface="Times New Roman" panose="02020603050405020304" pitchFamily="18" charset="0"/>
                      </a:endParaRPr>
                    </a:p>
                  </a:txBody>
                  <a:tcPr marL="52318" marR="52318" marT="0" marB="0" anchor="ctr"/>
                </a:tc>
                <a:tc>
                  <a:txBody>
                    <a:bodyPr/>
                    <a:lstStyle/>
                    <a:p>
                      <a:pPr marL="0" marR="0" algn="ctr">
                        <a:lnSpc>
                          <a:spcPct val="115000"/>
                        </a:lnSpc>
                        <a:spcBef>
                          <a:spcPts val="0"/>
                        </a:spcBef>
                        <a:spcAft>
                          <a:spcPts val="0"/>
                        </a:spcAft>
                      </a:pPr>
                      <a:r>
                        <a:rPr lang="en-US" sz="1100">
                          <a:effectLst/>
                        </a:rPr>
                        <a:t>Year</a:t>
                      </a:r>
                      <a:endParaRPr lang="en-US" sz="1100">
                        <a:effectLst/>
                        <a:latin typeface="Times New Roman" panose="02020603050405020304" pitchFamily="18" charset="0"/>
                        <a:ea typeface="Times New Roman" panose="02020603050405020304" pitchFamily="18" charset="0"/>
                      </a:endParaRPr>
                    </a:p>
                  </a:txBody>
                  <a:tcPr marL="52318" marR="52318" marT="0" marB="0" anchor="ctr"/>
                </a:tc>
                <a:tc>
                  <a:txBody>
                    <a:bodyPr/>
                    <a:lstStyle/>
                    <a:p>
                      <a:pPr marL="0" marR="0" algn="ctr">
                        <a:lnSpc>
                          <a:spcPct val="115000"/>
                        </a:lnSpc>
                        <a:spcBef>
                          <a:spcPts val="0"/>
                        </a:spcBef>
                        <a:spcAft>
                          <a:spcPts val="0"/>
                        </a:spcAft>
                      </a:pPr>
                      <a:r>
                        <a:rPr lang="en-US" sz="1100">
                          <a:effectLst/>
                        </a:rPr>
                        <a:t>Client</a:t>
                      </a:r>
                      <a:endParaRPr lang="en-US" sz="1100">
                        <a:effectLst/>
                        <a:latin typeface="Times New Roman" panose="02020603050405020304" pitchFamily="18" charset="0"/>
                        <a:ea typeface="Times New Roman" panose="02020603050405020304" pitchFamily="18" charset="0"/>
                      </a:endParaRPr>
                    </a:p>
                  </a:txBody>
                  <a:tcPr marL="52318" marR="52318" marT="0" marB="0" anchor="ctr"/>
                </a:tc>
                <a:tc>
                  <a:txBody>
                    <a:bodyPr/>
                    <a:lstStyle/>
                    <a:p>
                      <a:pPr marL="0" marR="0" algn="ctr">
                        <a:lnSpc>
                          <a:spcPct val="115000"/>
                        </a:lnSpc>
                        <a:spcBef>
                          <a:spcPts val="0"/>
                        </a:spcBef>
                        <a:spcAft>
                          <a:spcPts val="0"/>
                        </a:spcAft>
                      </a:pPr>
                      <a:r>
                        <a:rPr lang="en-US" sz="1100">
                          <a:effectLst/>
                        </a:rPr>
                        <a:t>Activity</a:t>
                      </a:r>
                      <a:endParaRPr lang="en-US" sz="1100">
                        <a:effectLst/>
                        <a:latin typeface="Times New Roman" panose="02020603050405020304" pitchFamily="18" charset="0"/>
                        <a:ea typeface="Times New Roman" panose="02020603050405020304" pitchFamily="18" charset="0"/>
                      </a:endParaRPr>
                    </a:p>
                  </a:txBody>
                  <a:tcPr marL="52318" marR="52318" marT="0" marB="0" anchor="ctr"/>
                </a:tc>
                <a:tc>
                  <a:txBody>
                    <a:bodyPr/>
                    <a:lstStyle/>
                    <a:p>
                      <a:pPr marL="0" marR="0" algn="ctr">
                        <a:lnSpc>
                          <a:spcPct val="115000"/>
                        </a:lnSpc>
                        <a:spcBef>
                          <a:spcPts val="0"/>
                        </a:spcBef>
                        <a:spcAft>
                          <a:spcPts val="0"/>
                        </a:spcAft>
                      </a:pPr>
                      <a:r>
                        <a:rPr lang="en-US" sz="1100">
                          <a:effectLst/>
                        </a:rPr>
                        <a:t>Location</a:t>
                      </a:r>
                      <a:endParaRPr lang="en-US" sz="1100">
                        <a:effectLst/>
                        <a:latin typeface="Times New Roman" panose="02020603050405020304" pitchFamily="18" charset="0"/>
                        <a:ea typeface="Times New Roman" panose="02020603050405020304" pitchFamily="18" charset="0"/>
                      </a:endParaRPr>
                    </a:p>
                  </a:txBody>
                  <a:tcPr marL="52318" marR="52318" marT="0" marB="0" anchor="ctr"/>
                </a:tc>
                <a:extLst>
                  <a:ext uri="{0D108BD9-81ED-4DB2-BD59-A6C34878D82A}">
                    <a16:rowId xmlns:a16="http://schemas.microsoft.com/office/drawing/2014/main" val="2580312996"/>
                  </a:ext>
                </a:extLst>
              </a:tr>
              <a:tr h="423460">
                <a:tc>
                  <a:txBody>
                    <a:bodyPr/>
                    <a:lstStyle/>
                    <a:p>
                      <a:pPr marL="0" marR="0">
                        <a:lnSpc>
                          <a:spcPct val="115000"/>
                        </a:lnSpc>
                        <a:spcBef>
                          <a:spcPts val="0"/>
                        </a:spcBef>
                        <a:spcAft>
                          <a:spcPts val="0"/>
                        </a:spcAft>
                      </a:pPr>
                      <a:r>
                        <a:rPr lang="en-US" sz="1100" dirty="0" err="1">
                          <a:effectLst/>
                        </a:rPr>
                        <a:t>Tengiz</a:t>
                      </a:r>
                      <a:r>
                        <a:rPr lang="en-US" sz="1100" dirty="0">
                          <a:effectLst/>
                        </a:rPr>
                        <a:t> Oil Plant debottlenecking project </a:t>
                      </a:r>
                      <a:endParaRPr lang="en-US" sz="1100" dirty="0">
                        <a:effectLst/>
                        <a:latin typeface="Times New Roman" panose="02020603050405020304" pitchFamily="18" charset="0"/>
                        <a:ea typeface="Times New Roman" panose="02020603050405020304" pitchFamily="18" charset="0"/>
                      </a:endParaRP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1997-1999</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err="1">
                          <a:solidFill>
                            <a:schemeClr val="dk1"/>
                          </a:solidFill>
                          <a:effectLst/>
                          <a:latin typeface="+mn-lt"/>
                          <a:ea typeface="+mn-ea"/>
                          <a:cs typeface="+mn-cs"/>
                        </a:rPr>
                        <a:t>Tengiz</a:t>
                      </a:r>
                      <a:r>
                        <a:rPr lang="en-US" sz="1100" kern="1200" dirty="0">
                          <a:solidFill>
                            <a:schemeClr val="dk1"/>
                          </a:solidFill>
                          <a:effectLst/>
                          <a:latin typeface="+mn-lt"/>
                          <a:ea typeface="+mn-ea"/>
                          <a:cs typeface="+mn-cs"/>
                        </a:rPr>
                        <a:t> </a:t>
                      </a:r>
                      <a:r>
                        <a:rPr lang="en-US" sz="1100" kern="1200" dirty="0" err="1">
                          <a:solidFill>
                            <a:schemeClr val="dk1"/>
                          </a:solidFill>
                          <a:effectLst/>
                          <a:latin typeface="+mn-lt"/>
                          <a:ea typeface="+mn-ea"/>
                          <a:cs typeface="+mn-cs"/>
                        </a:rPr>
                        <a:t>Chevroil</a:t>
                      </a:r>
                      <a:endParaRPr lang="en-US" sz="1100" kern="1200" dirty="0">
                        <a:solidFill>
                          <a:schemeClr val="dk1"/>
                        </a:solidFill>
                        <a:effectLst/>
                        <a:latin typeface="+mn-lt"/>
                        <a:ea typeface="+mn-ea"/>
                        <a:cs typeface="+mn-cs"/>
                      </a:endParaRP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220cm mini piling works</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a:solidFill>
                            <a:schemeClr val="dk1"/>
                          </a:solidFill>
                          <a:effectLst/>
                          <a:latin typeface="+mn-lt"/>
                          <a:ea typeface="+mn-ea"/>
                          <a:cs typeface="+mn-cs"/>
                        </a:rPr>
                        <a:t>Kazakhstan</a:t>
                      </a:r>
                    </a:p>
                  </a:txBody>
                  <a:tcPr marL="52318" marR="52318" marT="0" marB="0" anchor="ctr"/>
                </a:tc>
                <a:extLst>
                  <a:ext uri="{0D108BD9-81ED-4DB2-BD59-A6C34878D82A}">
                    <a16:rowId xmlns:a16="http://schemas.microsoft.com/office/drawing/2014/main" val="2837083230"/>
                  </a:ext>
                </a:extLst>
              </a:tr>
              <a:tr h="469038">
                <a:tc>
                  <a:txBody>
                    <a:bodyPr/>
                    <a:lstStyle/>
                    <a:p>
                      <a:pPr marL="0" marR="0">
                        <a:lnSpc>
                          <a:spcPct val="115000"/>
                        </a:lnSpc>
                        <a:spcBef>
                          <a:spcPts val="0"/>
                        </a:spcBef>
                        <a:spcAft>
                          <a:spcPts val="0"/>
                        </a:spcAft>
                      </a:pPr>
                      <a:r>
                        <a:rPr lang="en-US" sz="1100">
                          <a:effectLst/>
                        </a:rPr>
                        <a:t>Tengiz Oil Plant expansion project (TRAIN 5) </a:t>
                      </a:r>
                      <a:endParaRPr lang="en-US" sz="1100">
                        <a:effectLst/>
                        <a:latin typeface="Times New Roman" panose="02020603050405020304" pitchFamily="18" charset="0"/>
                        <a:ea typeface="Times New Roman" panose="02020603050405020304" pitchFamily="18" charset="0"/>
                      </a:endParaRP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1998-2001</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err="1">
                          <a:solidFill>
                            <a:schemeClr val="dk1"/>
                          </a:solidFill>
                          <a:effectLst/>
                          <a:latin typeface="+mn-lt"/>
                          <a:ea typeface="+mn-ea"/>
                          <a:cs typeface="+mn-cs"/>
                        </a:rPr>
                        <a:t>Tengiz</a:t>
                      </a:r>
                      <a:r>
                        <a:rPr lang="en-US" sz="1100" kern="1200" dirty="0">
                          <a:solidFill>
                            <a:schemeClr val="dk1"/>
                          </a:solidFill>
                          <a:effectLst/>
                          <a:latin typeface="+mn-lt"/>
                          <a:ea typeface="+mn-ea"/>
                          <a:cs typeface="+mn-cs"/>
                        </a:rPr>
                        <a:t> </a:t>
                      </a:r>
                      <a:r>
                        <a:rPr lang="en-US" sz="1100" kern="1200" dirty="0" err="1">
                          <a:solidFill>
                            <a:schemeClr val="dk1"/>
                          </a:solidFill>
                          <a:effectLst/>
                          <a:latin typeface="+mn-lt"/>
                          <a:ea typeface="+mn-ea"/>
                          <a:cs typeface="+mn-cs"/>
                        </a:rPr>
                        <a:t>Chevroil</a:t>
                      </a:r>
                      <a:endParaRPr lang="en-US" sz="1100" kern="1200" dirty="0">
                        <a:solidFill>
                          <a:schemeClr val="dk1"/>
                        </a:solidFill>
                        <a:effectLst/>
                        <a:latin typeface="+mn-lt"/>
                        <a:ea typeface="+mn-ea"/>
                        <a:cs typeface="+mn-cs"/>
                      </a:endParaRP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30x30cm precast pile driving</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a:solidFill>
                            <a:schemeClr val="dk1"/>
                          </a:solidFill>
                          <a:effectLst/>
                          <a:latin typeface="+mn-lt"/>
                          <a:ea typeface="+mn-ea"/>
                          <a:cs typeface="+mn-cs"/>
                        </a:rPr>
                        <a:t>Kazakhstan</a:t>
                      </a:r>
                    </a:p>
                  </a:txBody>
                  <a:tcPr marL="52318" marR="52318" marT="0" marB="0" anchor="ctr"/>
                </a:tc>
                <a:extLst>
                  <a:ext uri="{0D108BD9-81ED-4DB2-BD59-A6C34878D82A}">
                    <a16:rowId xmlns:a16="http://schemas.microsoft.com/office/drawing/2014/main" val="2837183300"/>
                  </a:ext>
                </a:extLst>
              </a:tr>
              <a:tr h="423460">
                <a:tc>
                  <a:txBody>
                    <a:bodyPr/>
                    <a:lstStyle/>
                    <a:p>
                      <a:pPr marL="0" marR="0">
                        <a:lnSpc>
                          <a:spcPct val="115000"/>
                        </a:lnSpc>
                        <a:spcBef>
                          <a:spcPts val="0"/>
                        </a:spcBef>
                        <a:spcAft>
                          <a:spcPts val="0"/>
                        </a:spcAft>
                      </a:pPr>
                      <a:r>
                        <a:rPr lang="en-US" sz="1100" dirty="0" err="1">
                          <a:effectLst/>
                        </a:rPr>
                        <a:t>Tengiz</a:t>
                      </a:r>
                      <a:r>
                        <a:rPr lang="en-US" sz="1100" dirty="0">
                          <a:effectLst/>
                        </a:rPr>
                        <a:t> Oil Plant Tank Farm</a:t>
                      </a:r>
                      <a:endParaRPr lang="en-US" sz="1100" dirty="0">
                        <a:effectLst/>
                        <a:latin typeface="Times New Roman" panose="02020603050405020304" pitchFamily="18" charset="0"/>
                        <a:ea typeface="Times New Roman" panose="02020603050405020304" pitchFamily="18" charset="0"/>
                      </a:endParaRP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a:solidFill>
                            <a:schemeClr val="dk1"/>
                          </a:solidFill>
                          <a:effectLst/>
                          <a:latin typeface="+mn-lt"/>
                          <a:ea typeface="+mn-ea"/>
                          <a:cs typeface="+mn-cs"/>
                        </a:rPr>
                        <a:t>1999-2000</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err="1">
                          <a:solidFill>
                            <a:schemeClr val="dk1"/>
                          </a:solidFill>
                          <a:effectLst/>
                          <a:latin typeface="+mn-lt"/>
                          <a:ea typeface="+mn-ea"/>
                          <a:cs typeface="+mn-cs"/>
                        </a:rPr>
                        <a:t>Tengiz</a:t>
                      </a:r>
                      <a:r>
                        <a:rPr lang="en-US" sz="1100" kern="1200" dirty="0">
                          <a:solidFill>
                            <a:schemeClr val="dk1"/>
                          </a:solidFill>
                          <a:effectLst/>
                          <a:latin typeface="+mn-lt"/>
                          <a:ea typeface="+mn-ea"/>
                          <a:cs typeface="+mn-cs"/>
                        </a:rPr>
                        <a:t> </a:t>
                      </a:r>
                      <a:r>
                        <a:rPr lang="en-US" sz="1100" kern="1200" dirty="0" err="1">
                          <a:solidFill>
                            <a:schemeClr val="dk1"/>
                          </a:solidFill>
                          <a:effectLst/>
                          <a:latin typeface="+mn-lt"/>
                          <a:ea typeface="+mn-ea"/>
                          <a:cs typeface="+mn-cs"/>
                        </a:rPr>
                        <a:t>Chevroil</a:t>
                      </a:r>
                      <a:endParaRPr lang="en-US" sz="1100" kern="1200" dirty="0">
                        <a:solidFill>
                          <a:schemeClr val="dk1"/>
                        </a:solidFill>
                        <a:effectLst/>
                        <a:latin typeface="+mn-lt"/>
                        <a:ea typeface="+mn-ea"/>
                        <a:cs typeface="+mn-cs"/>
                      </a:endParaRP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Sheet Pile driving for cofferdams</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a:solidFill>
                            <a:schemeClr val="dk1"/>
                          </a:solidFill>
                          <a:effectLst/>
                          <a:latin typeface="+mn-lt"/>
                          <a:ea typeface="+mn-ea"/>
                          <a:cs typeface="+mn-cs"/>
                        </a:rPr>
                        <a:t>Kazakhstan</a:t>
                      </a:r>
                    </a:p>
                  </a:txBody>
                  <a:tcPr marL="52318" marR="52318" marT="0" marB="0" anchor="ctr"/>
                </a:tc>
                <a:extLst>
                  <a:ext uri="{0D108BD9-81ED-4DB2-BD59-A6C34878D82A}">
                    <a16:rowId xmlns:a16="http://schemas.microsoft.com/office/drawing/2014/main" val="3249258146"/>
                  </a:ext>
                </a:extLst>
              </a:tr>
              <a:tr h="211730">
                <a:tc>
                  <a:txBody>
                    <a:bodyPr/>
                    <a:lstStyle/>
                    <a:p>
                      <a:pPr marL="0" marR="0">
                        <a:lnSpc>
                          <a:spcPct val="115000"/>
                        </a:lnSpc>
                        <a:spcBef>
                          <a:spcPts val="0"/>
                        </a:spcBef>
                        <a:spcAft>
                          <a:spcPts val="0"/>
                        </a:spcAft>
                      </a:pPr>
                      <a:r>
                        <a:rPr lang="en-US" sz="1100">
                          <a:effectLst/>
                        </a:rPr>
                        <a:t>Gizan Plant</a:t>
                      </a:r>
                      <a:endParaRPr lang="en-US" sz="1100">
                        <a:effectLst/>
                        <a:latin typeface="Times New Roman" panose="02020603050405020304" pitchFamily="18" charset="0"/>
                        <a:ea typeface="Times New Roman" panose="02020603050405020304" pitchFamily="18" charset="0"/>
                      </a:endParaRP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a:solidFill>
                            <a:schemeClr val="dk1"/>
                          </a:solidFill>
                          <a:effectLst/>
                          <a:latin typeface="+mn-lt"/>
                          <a:ea typeface="+mn-ea"/>
                          <a:cs typeface="+mn-cs"/>
                        </a:rPr>
                        <a:t>2002</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ARENCO</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Piling Works</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a:solidFill>
                            <a:schemeClr val="dk1"/>
                          </a:solidFill>
                          <a:effectLst/>
                          <a:latin typeface="+mn-lt"/>
                          <a:ea typeface="+mn-ea"/>
                          <a:cs typeface="+mn-cs"/>
                        </a:rPr>
                        <a:t>Saudi Arabia</a:t>
                      </a:r>
                    </a:p>
                  </a:txBody>
                  <a:tcPr marL="52318" marR="52318" marT="0" marB="0" anchor="ctr"/>
                </a:tc>
                <a:extLst>
                  <a:ext uri="{0D108BD9-81ED-4DB2-BD59-A6C34878D82A}">
                    <a16:rowId xmlns:a16="http://schemas.microsoft.com/office/drawing/2014/main" val="2702760059"/>
                  </a:ext>
                </a:extLst>
              </a:tr>
              <a:tr h="635189">
                <a:tc>
                  <a:txBody>
                    <a:bodyPr/>
                    <a:lstStyle/>
                    <a:p>
                      <a:pPr marL="0" marR="0">
                        <a:lnSpc>
                          <a:spcPct val="115000"/>
                        </a:lnSpc>
                        <a:spcBef>
                          <a:spcPts val="0"/>
                        </a:spcBef>
                        <a:spcAft>
                          <a:spcPts val="0"/>
                        </a:spcAft>
                      </a:pPr>
                      <a:r>
                        <a:rPr lang="en-US" sz="1100">
                          <a:effectLst/>
                        </a:rPr>
                        <a:t>Second Generation Project &amp; Sour Gas Injection Project</a:t>
                      </a:r>
                      <a:endParaRPr lang="en-US" sz="1100">
                        <a:effectLst/>
                        <a:latin typeface="Times New Roman" panose="02020603050405020304" pitchFamily="18" charset="0"/>
                        <a:ea typeface="Times New Roman" panose="02020603050405020304" pitchFamily="18" charset="0"/>
                      </a:endParaRP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a:solidFill>
                            <a:schemeClr val="dk1"/>
                          </a:solidFill>
                          <a:effectLst/>
                          <a:latin typeface="+mn-lt"/>
                          <a:ea typeface="+mn-ea"/>
                          <a:cs typeface="+mn-cs"/>
                        </a:rPr>
                        <a:t>2003-2005</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err="1">
                          <a:solidFill>
                            <a:schemeClr val="dk1"/>
                          </a:solidFill>
                          <a:effectLst/>
                          <a:latin typeface="+mn-lt"/>
                          <a:ea typeface="+mn-ea"/>
                          <a:cs typeface="+mn-cs"/>
                        </a:rPr>
                        <a:t>Tengiz</a:t>
                      </a:r>
                      <a:r>
                        <a:rPr lang="en-US" sz="1100" kern="1200" dirty="0">
                          <a:solidFill>
                            <a:schemeClr val="dk1"/>
                          </a:solidFill>
                          <a:effectLst/>
                          <a:latin typeface="+mn-lt"/>
                          <a:ea typeface="+mn-ea"/>
                          <a:cs typeface="+mn-cs"/>
                        </a:rPr>
                        <a:t> </a:t>
                      </a:r>
                      <a:r>
                        <a:rPr lang="en-US" sz="1100" kern="1200" dirty="0" err="1">
                          <a:solidFill>
                            <a:schemeClr val="dk1"/>
                          </a:solidFill>
                          <a:effectLst/>
                          <a:latin typeface="+mn-lt"/>
                          <a:ea typeface="+mn-ea"/>
                          <a:cs typeface="+mn-cs"/>
                        </a:rPr>
                        <a:t>Chevroil</a:t>
                      </a:r>
                      <a:endParaRPr lang="en-US" sz="1100" kern="1200" dirty="0">
                        <a:solidFill>
                          <a:schemeClr val="dk1"/>
                        </a:solidFill>
                        <a:effectLst/>
                        <a:latin typeface="+mn-lt"/>
                        <a:ea typeface="+mn-ea"/>
                        <a:cs typeface="+mn-cs"/>
                      </a:endParaRP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Precast pile driving &amp; Sheet Pile driving for cofferdams</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a:solidFill>
                            <a:schemeClr val="dk1"/>
                          </a:solidFill>
                          <a:effectLst/>
                          <a:latin typeface="+mn-lt"/>
                          <a:ea typeface="+mn-ea"/>
                          <a:cs typeface="+mn-cs"/>
                        </a:rPr>
                        <a:t>Kazakhstan</a:t>
                      </a:r>
                    </a:p>
                  </a:txBody>
                  <a:tcPr marL="52318" marR="52318" marT="0" marB="0" anchor="ctr"/>
                </a:tc>
                <a:extLst>
                  <a:ext uri="{0D108BD9-81ED-4DB2-BD59-A6C34878D82A}">
                    <a16:rowId xmlns:a16="http://schemas.microsoft.com/office/drawing/2014/main" val="4291918696"/>
                  </a:ext>
                </a:extLst>
              </a:tr>
              <a:tr h="211730">
                <a:tc>
                  <a:txBody>
                    <a:bodyPr/>
                    <a:lstStyle/>
                    <a:p>
                      <a:pPr marL="0" marR="0">
                        <a:lnSpc>
                          <a:spcPct val="115000"/>
                        </a:lnSpc>
                        <a:spcBef>
                          <a:spcPts val="0"/>
                        </a:spcBef>
                        <a:spcAft>
                          <a:spcPts val="0"/>
                        </a:spcAft>
                      </a:pPr>
                      <a:r>
                        <a:rPr lang="tr-TR" sz="1100">
                          <a:effectLst/>
                        </a:rPr>
                        <a:t>C&amp;WP Topside Project</a:t>
                      </a:r>
                      <a:endParaRPr lang="en-US" sz="1100">
                        <a:effectLst/>
                        <a:latin typeface="Times New Roman" panose="02020603050405020304" pitchFamily="18" charset="0"/>
                        <a:ea typeface="Times New Roman" panose="02020603050405020304" pitchFamily="18" charset="0"/>
                      </a:endParaRP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a:solidFill>
                            <a:schemeClr val="dk1"/>
                          </a:solidFill>
                          <a:effectLst/>
                          <a:latin typeface="+mn-lt"/>
                          <a:ea typeface="+mn-ea"/>
                          <a:cs typeface="+mn-cs"/>
                        </a:rPr>
                        <a:t>2003</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BP</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600mm stone columns</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a:solidFill>
                            <a:schemeClr val="dk1"/>
                          </a:solidFill>
                          <a:effectLst/>
                          <a:latin typeface="+mn-lt"/>
                          <a:ea typeface="+mn-ea"/>
                          <a:cs typeface="+mn-cs"/>
                        </a:rPr>
                        <a:t>Azerbaijan</a:t>
                      </a:r>
                    </a:p>
                  </a:txBody>
                  <a:tcPr marL="52318" marR="52318" marT="0" marB="0" anchor="ctr"/>
                </a:tc>
                <a:extLst>
                  <a:ext uri="{0D108BD9-81ED-4DB2-BD59-A6C34878D82A}">
                    <a16:rowId xmlns:a16="http://schemas.microsoft.com/office/drawing/2014/main" val="3499765834"/>
                  </a:ext>
                </a:extLst>
              </a:tr>
              <a:tr h="635189">
                <a:tc>
                  <a:txBody>
                    <a:bodyPr/>
                    <a:lstStyle/>
                    <a:p>
                      <a:pPr marL="0" marR="0">
                        <a:lnSpc>
                          <a:spcPct val="115000"/>
                        </a:lnSpc>
                        <a:spcBef>
                          <a:spcPts val="0"/>
                        </a:spcBef>
                        <a:spcAft>
                          <a:spcPts val="0"/>
                        </a:spcAft>
                      </a:pPr>
                      <a:r>
                        <a:rPr lang="tr-TR" sz="1100" dirty="0">
                          <a:effectLst/>
                        </a:rPr>
                        <a:t>Izmir Aliaga Natural Gas Combined Cycle Power Plant</a:t>
                      </a:r>
                      <a:endParaRPr lang="en-US" sz="1100" dirty="0">
                        <a:effectLst/>
                        <a:latin typeface="Times New Roman" panose="02020603050405020304" pitchFamily="18" charset="0"/>
                        <a:ea typeface="Times New Roman" panose="02020603050405020304" pitchFamily="18" charset="0"/>
                      </a:endParaRP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a:solidFill>
                            <a:schemeClr val="dk1"/>
                          </a:solidFill>
                          <a:effectLst/>
                          <a:latin typeface="+mn-lt"/>
                          <a:ea typeface="+mn-ea"/>
                          <a:cs typeface="+mn-cs"/>
                        </a:rPr>
                        <a:t>2000</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Bechtel-Enka</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600mm jet-grout columns</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Turkey</a:t>
                      </a:r>
                    </a:p>
                  </a:txBody>
                  <a:tcPr marL="52318" marR="52318" marT="0" marB="0" anchor="ctr"/>
                </a:tc>
                <a:extLst>
                  <a:ext uri="{0D108BD9-81ED-4DB2-BD59-A6C34878D82A}">
                    <a16:rowId xmlns:a16="http://schemas.microsoft.com/office/drawing/2014/main" val="1751985243"/>
                  </a:ext>
                </a:extLst>
              </a:tr>
              <a:tr h="423460">
                <a:tc>
                  <a:txBody>
                    <a:bodyPr/>
                    <a:lstStyle/>
                    <a:p>
                      <a:pPr marL="0" marR="0">
                        <a:lnSpc>
                          <a:spcPct val="115000"/>
                        </a:lnSpc>
                        <a:spcBef>
                          <a:spcPts val="0"/>
                        </a:spcBef>
                        <a:spcAft>
                          <a:spcPts val="0"/>
                        </a:spcAft>
                      </a:pPr>
                      <a:r>
                        <a:rPr lang="en-US" sz="1100">
                          <a:effectLst/>
                        </a:rPr>
                        <a:t>Desulphurization Plant</a:t>
                      </a:r>
                      <a:endParaRPr lang="en-US" sz="1100">
                        <a:effectLst/>
                        <a:latin typeface="Times New Roman" panose="02020603050405020304" pitchFamily="18" charset="0"/>
                        <a:ea typeface="Times New Roman" panose="02020603050405020304" pitchFamily="18" charset="0"/>
                      </a:endParaRP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a:solidFill>
                            <a:schemeClr val="dk1"/>
                          </a:solidFill>
                          <a:effectLst/>
                          <a:latin typeface="+mn-lt"/>
                          <a:ea typeface="+mn-ea"/>
                          <a:cs typeface="+mn-cs"/>
                        </a:rPr>
                        <a:t>2010-2011</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Hyundai</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600mm bored piles</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Turkmenistan</a:t>
                      </a:r>
                    </a:p>
                  </a:txBody>
                  <a:tcPr marL="52318" marR="52318" marT="0" marB="0" anchor="ctr"/>
                </a:tc>
                <a:extLst>
                  <a:ext uri="{0D108BD9-81ED-4DB2-BD59-A6C34878D82A}">
                    <a16:rowId xmlns:a16="http://schemas.microsoft.com/office/drawing/2014/main" val="1921818494"/>
                  </a:ext>
                </a:extLst>
              </a:tr>
              <a:tr h="423460">
                <a:tc>
                  <a:txBody>
                    <a:bodyPr/>
                    <a:lstStyle/>
                    <a:p>
                      <a:pPr marL="0" marR="0" algn="l" defTabSz="342900" rtl="0" eaLnBrk="1" latinLnBrk="0" hangingPunct="1">
                        <a:lnSpc>
                          <a:spcPct val="115000"/>
                        </a:lnSpc>
                        <a:spcBef>
                          <a:spcPts val="0"/>
                        </a:spcBef>
                        <a:spcAft>
                          <a:spcPts val="0"/>
                        </a:spcAft>
                      </a:pPr>
                      <a:r>
                        <a:rPr lang="en-US" sz="1100" b="1" kern="1200" dirty="0" err="1">
                          <a:solidFill>
                            <a:schemeClr val="lt1"/>
                          </a:solidFill>
                          <a:effectLst/>
                          <a:latin typeface="+mn-lt"/>
                          <a:ea typeface="+mn-ea"/>
                          <a:cs typeface="+mn-cs"/>
                        </a:rPr>
                        <a:t>Ras</a:t>
                      </a:r>
                      <a:r>
                        <a:rPr lang="en-US" sz="1100" b="1" kern="1200" dirty="0">
                          <a:solidFill>
                            <a:schemeClr val="lt1"/>
                          </a:solidFill>
                          <a:effectLst/>
                          <a:latin typeface="+mn-lt"/>
                          <a:ea typeface="+mn-ea"/>
                          <a:cs typeface="+mn-cs"/>
                        </a:rPr>
                        <a:t> Al </a:t>
                      </a:r>
                      <a:r>
                        <a:rPr lang="en-US" sz="1100" b="1" kern="1200" dirty="0" err="1">
                          <a:solidFill>
                            <a:schemeClr val="lt1"/>
                          </a:solidFill>
                          <a:effectLst/>
                          <a:latin typeface="+mn-lt"/>
                          <a:ea typeface="+mn-ea"/>
                          <a:cs typeface="+mn-cs"/>
                        </a:rPr>
                        <a:t>Khaimah</a:t>
                      </a:r>
                      <a:r>
                        <a:rPr lang="en-US" sz="1100" b="1" kern="1200" dirty="0">
                          <a:solidFill>
                            <a:schemeClr val="lt1"/>
                          </a:solidFill>
                          <a:effectLst/>
                          <a:latin typeface="+mn-lt"/>
                          <a:ea typeface="+mn-ea"/>
                          <a:cs typeface="+mn-cs"/>
                        </a:rPr>
                        <a:t> Gas Plant</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2009</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err="1">
                          <a:solidFill>
                            <a:schemeClr val="dk1"/>
                          </a:solidFill>
                          <a:effectLst/>
                          <a:latin typeface="+mn-lt"/>
                          <a:ea typeface="+mn-ea"/>
                          <a:cs typeface="+mn-cs"/>
                        </a:rPr>
                        <a:t>Rak</a:t>
                      </a:r>
                      <a:r>
                        <a:rPr lang="en-US" sz="1100" kern="1200" dirty="0">
                          <a:solidFill>
                            <a:schemeClr val="dk1"/>
                          </a:solidFill>
                          <a:effectLst/>
                          <a:latin typeface="+mn-lt"/>
                          <a:ea typeface="+mn-ea"/>
                          <a:cs typeface="+mn-cs"/>
                        </a:rPr>
                        <a:t> Gas Authority</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Shoring works with contiguous piles</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RAK, UAE</a:t>
                      </a:r>
                    </a:p>
                  </a:txBody>
                  <a:tcPr marL="52318" marR="52318" marT="0" marB="0" anchor="ctr"/>
                </a:tc>
                <a:extLst>
                  <a:ext uri="{0D108BD9-81ED-4DB2-BD59-A6C34878D82A}">
                    <a16:rowId xmlns:a16="http://schemas.microsoft.com/office/drawing/2014/main" val="12489972"/>
                  </a:ext>
                </a:extLst>
              </a:tr>
              <a:tr h="423460">
                <a:tc>
                  <a:txBody>
                    <a:bodyPr/>
                    <a:lstStyle/>
                    <a:p>
                      <a:pPr marL="0" marR="0" algn="l" defTabSz="342900" rtl="0" eaLnBrk="1" latinLnBrk="0" hangingPunct="1">
                        <a:lnSpc>
                          <a:spcPct val="115000"/>
                        </a:lnSpc>
                        <a:spcBef>
                          <a:spcPts val="0"/>
                        </a:spcBef>
                        <a:spcAft>
                          <a:spcPts val="0"/>
                        </a:spcAft>
                      </a:pPr>
                      <a:r>
                        <a:rPr lang="en-GB" sz="1100" b="1" kern="1200" dirty="0">
                          <a:solidFill>
                            <a:schemeClr val="lt1"/>
                          </a:solidFill>
                          <a:effectLst/>
                          <a:latin typeface="+mn-lt"/>
                          <a:ea typeface="+mn-ea"/>
                          <a:cs typeface="+mn-cs"/>
                        </a:rPr>
                        <a:t>Replacement of Underground Fuel Storage Tanks</a:t>
                      </a:r>
                      <a:endParaRPr lang="en-US" sz="1100" b="1" kern="1200" dirty="0">
                        <a:solidFill>
                          <a:schemeClr val="lt1"/>
                        </a:solidFill>
                        <a:effectLst/>
                        <a:latin typeface="+mn-lt"/>
                        <a:ea typeface="+mn-ea"/>
                        <a:cs typeface="+mn-cs"/>
                      </a:endParaRP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2013</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Wade Adams</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Shoring works with sheet piles with strut</a:t>
                      </a:r>
                    </a:p>
                  </a:txBody>
                  <a:tcPr marL="52318" marR="52318" marT="0" marB="0" anchor="ctr"/>
                </a:tc>
                <a:tc>
                  <a:txBody>
                    <a:bodyPr/>
                    <a:lstStyle/>
                    <a:p>
                      <a:pPr marL="0" marR="0" algn="ctr" defTabSz="342900" rtl="0" eaLnBrk="1" latinLnBrk="0" hangingPunct="1">
                        <a:lnSpc>
                          <a:spcPct val="115000"/>
                        </a:lnSpc>
                        <a:spcBef>
                          <a:spcPts val="0"/>
                        </a:spcBef>
                        <a:spcAft>
                          <a:spcPts val="0"/>
                        </a:spcAft>
                      </a:pPr>
                      <a:r>
                        <a:rPr lang="en-US" sz="1100" kern="1200" dirty="0">
                          <a:solidFill>
                            <a:schemeClr val="dk1"/>
                          </a:solidFill>
                          <a:effectLst/>
                          <a:latin typeface="+mn-lt"/>
                          <a:ea typeface="+mn-ea"/>
                          <a:cs typeface="+mn-cs"/>
                        </a:rPr>
                        <a:t>Sharjah, UAE</a:t>
                      </a:r>
                    </a:p>
                  </a:txBody>
                  <a:tcPr marL="52318" marR="52318" marT="0" marB="0" anchor="ctr"/>
                </a:tc>
                <a:extLst>
                  <a:ext uri="{0D108BD9-81ED-4DB2-BD59-A6C34878D82A}">
                    <a16:rowId xmlns:a16="http://schemas.microsoft.com/office/drawing/2014/main" val="1840017897"/>
                  </a:ext>
                </a:extLst>
              </a:tr>
            </a:tbl>
          </a:graphicData>
        </a:graphic>
      </p:graphicFrame>
    </p:spTree>
    <p:extLst>
      <p:ext uri="{BB962C8B-B14F-4D97-AF65-F5344CB8AC3E}">
        <p14:creationId xmlns:p14="http://schemas.microsoft.com/office/powerpoint/2010/main" val="28302047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APPROVALS &amp; REFERENCES</a:t>
            </a:r>
            <a:endParaRPr lang="en-US" spc="338" dirty="0">
              <a:solidFill>
                <a:srgbClr val="004800"/>
              </a:solidFill>
              <a:latin typeface="Bauhaus 93" panose="04030905020B02020C02" pitchFamily="82" charset="0"/>
            </a:endParaRPr>
          </a:p>
        </p:txBody>
      </p:sp>
      <p:sp>
        <p:nvSpPr>
          <p:cNvPr id="6" name="TextBox 5"/>
          <p:cNvSpPr txBox="1"/>
          <p:nvPr/>
        </p:nvSpPr>
        <p:spPr>
          <a:xfrm>
            <a:off x="136909" y="587802"/>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CONSULTANTS &amp; CONTRACTORS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7948" y="869687"/>
            <a:ext cx="3511943" cy="4538194"/>
          </a:xfrm>
          <a:prstGeom prst="rect">
            <a:avLst/>
          </a:prstGeom>
          <a:ln>
            <a:noFill/>
          </a:ln>
          <a:effectLst>
            <a:softEdge rad="112500"/>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909" y="873500"/>
            <a:ext cx="3180233" cy="4498116"/>
          </a:xfrm>
          <a:prstGeom prst="rect">
            <a:avLst/>
          </a:prstGeom>
          <a:ln>
            <a:noFill/>
          </a:ln>
          <a:effectLst>
            <a:softEdge rad="112500"/>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1694"/>
            <a:ext cx="3177540" cy="4494306"/>
          </a:xfrm>
          <a:prstGeom prst="rect">
            <a:avLst/>
          </a:prstGeom>
          <a:ln>
            <a:noFill/>
          </a:ln>
          <a:effectLst>
            <a:softEdge rad="112500"/>
          </a:effec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5220" y="5367806"/>
            <a:ext cx="3277783" cy="4538194"/>
          </a:xfrm>
          <a:prstGeom prst="rect">
            <a:avLst/>
          </a:prstGeom>
          <a:ln>
            <a:noFill/>
          </a:ln>
          <a:effectLst>
            <a:softEdge rad="112500"/>
          </a:effectLst>
        </p:spPr>
      </p:pic>
    </p:spTree>
    <p:extLst>
      <p:ext uri="{BB962C8B-B14F-4D97-AF65-F5344CB8AC3E}">
        <p14:creationId xmlns:p14="http://schemas.microsoft.com/office/powerpoint/2010/main" val="7289539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03014" y="1206157"/>
            <a:ext cx="2982972" cy="4203053"/>
          </a:xfrm>
          <a:prstGeom prst="rect">
            <a:avLst/>
          </a:prstGeom>
          <a:ln>
            <a:noFill/>
          </a:ln>
          <a:effectLst>
            <a:softEdge rad="112500"/>
          </a:effec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604" y="1262746"/>
            <a:ext cx="3114393" cy="439951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010" y="5500350"/>
            <a:ext cx="2997987" cy="423949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3014" y="5500350"/>
            <a:ext cx="3001110" cy="4239491"/>
          </a:xfrm>
          <a:prstGeom prst="rect">
            <a:avLst/>
          </a:prstGeom>
        </p:spPr>
      </p:pic>
      <p:sp>
        <p:nvSpPr>
          <p:cNvPr id="8" name="TextBox 7"/>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APPROVALS &amp; REFERENCES</a:t>
            </a:r>
            <a:endParaRPr lang="en-US" spc="338" dirty="0">
              <a:solidFill>
                <a:srgbClr val="004800"/>
              </a:solidFill>
              <a:latin typeface="Bauhaus 93" panose="04030905020B02020C02" pitchFamily="82" charset="0"/>
            </a:endParaRPr>
          </a:p>
        </p:txBody>
      </p:sp>
      <p:sp>
        <p:nvSpPr>
          <p:cNvPr id="7" name="TextBox 6"/>
          <p:cNvSpPr txBox="1"/>
          <p:nvPr/>
        </p:nvSpPr>
        <p:spPr>
          <a:xfrm>
            <a:off x="136909" y="587802"/>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CONSULTANTS &amp; CONTRACTORS</a:t>
            </a:r>
          </a:p>
        </p:txBody>
      </p:sp>
    </p:spTree>
    <p:extLst>
      <p:ext uri="{BB962C8B-B14F-4D97-AF65-F5344CB8AC3E}">
        <p14:creationId xmlns:p14="http://schemas.microsoft.com/office/powerpoint/2010/main" val="33010199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HEALTH, SAFETY &amp; ENVIRONMENT</a:t>
            </a:r>
            <a:endParaRPr lang="en-US" spc="338" dirty="0">
              <a:solidFill>
                <a:srgbClr val="004800"/>
              </a:solidFill>
              <a:latin typeface="Bauhaus 93" panose="04030905020B02020C02" pitchFamily="82" charset="0"/>
            </a:endParaRPr>
          </a:p>
        </p:txBody>
      </p:sp>
      <p:sp>
        <p:nvSpPr>
          <p:cNvPr id="3" name="TextBox 2"/>
          <p:cNvSpPr txBox="1"/>
          <p:nvPr/>
        </p:nvSpPr>
        <p:spPr>
          <a:xfrm>
            <a:off x="393700" y="876301"/>
            <a:ext cx="6054664" cy="9202519"/>
          </a:xfrm>
          <a:prstGeom prst="rect">
            <a:avLst/>
          </a:prstGeom>
          <a:noFill/>
        </p:spPr>
        <p:txBody>
          <a:bodyPr wrap="square" rtlCol="0">
            <a:spAutoFit/>
          </a:bodyPr>
          <a:lstStyle/>
          <a:p>
            <a:pPr algn="just"/>
            <a:r>
              <a:rPr lang="en-GB" sz="1600" dirty="0"/>
              <a:t>Geomar Gulf Health and Safety Plan identify and encompass the working </a:t>
            </a:r>
            <a:r>
              <a:rPr lang="en-GB" sz="1600" dirty="0" err="1"/>
              <a:t>behaviors</a:t>
            </a:r>
            <a:r>
              <a:rPr lang="en-GB" sz="1600" dirty="0"/>
              <a:t> and safe working practices and mandatory for the project. All levels of management from General Manager to Site Supervisor have a responsibility to ensure that those people working under their control are not exposed to unnecessary risk whilst they are at work.</a:t>
            </a:r>
          </a:p>
          <a:p>
            <a:pPr algn="just"/>
            <a:endParaRPr lang="en-GB" sz="1600" dirty="0"/>
          </a:p>
          <a:p>
            <a:pPr algn="just"/>
            <a:r>
              <a:rPr lang="en-GB" sz="1600" dirty="0"/>
              <a:t>The duty of care extends beyond what is legally required and covers the moral responsibility that all persons have to ensure others are not harmed by their acts or omissions.</a:t>
            </a:r>
          </a:p>
          <a:p>
            <a:pPr algn="just"/>
            <a:endParaRPr lang="en-GB" sz="1600" dirty="0"/>
          </a:p>
          <a:p>
            <a:pPr algn="just"/>
            <a:r>
              <a:rPr lang="en-GB" sz="1600" dirty="0"/>
              <a:t>To comply with its legal and moral responsibilities has the following objectives;</a:t>
            </a:r>
          </a:p>
          <a:p>
            <a:pPr algn="just"/>
            <a:endParaRPr lang="en-GB" sz="1600" dirty="0"/>
          </a:p>
          <a:p>
            <a:pPr algn="just"/>
            <a:r>
              <a:rPr lang="en-GB" sz="1600" dirty="0"/>
              <a:t>•	Promote and maintain a safe and healthy working environment</a:t>
            </a:r>
          </a:p>
          <a:p>
            <a:pPr algn="just"/>
            <a:r>
              <a:rPr lang="en-GB" sz="1600" dirty="0"/>
              <a:t>•	Provide suitable training, instruction, information</a:t>
            </a:r>
          </a:p>
          <a:p>
            <a:pPr algn="just"/>
            <a:r>
              <a:rPr lang="en-GB" sz="1600" dirty="0"/>
              <a:t>•	Implement management system in compliance with the international practices and standards to support continual improvement</a:t>
            </a:r>
          </a:p>
          <a:p>
            <a:pPr algn="just"/>
            <a:r>
              <a:rPr lang="en-GB" sz="1600" dirty="0"/>
              <a:t>•	Review operations and implement any necessary pre-caution</a:t>
            </a:r>
          </a:p>
          <a:p>
            <a:pPr algn="just"/>
            <a:endParaRPr lang="en-GB" sz="1600" dirty="0"/>
          </a:p>
          <a:p>
            <a:pPr algn="just"/>
            <a:r>
              <a:rPr lang="en-GB" sz="1600" dirty="0"/>
              <a:t>This Policy is written to assist Geomar Gulf LLC employees, consultants, vendors and other involved parties to play their part in maintaining the highest possible standards of safe working.</a:t>
            </a:r>
          </a:p>
          <a:p>
            <a:pPr algn="just"/>
            <a:endParaRPr lang="en-GB" sz="1600" dirty="0"/>
          </a:p>
          <a:p>
            <a:pPr algn="just"/>
            <a:r>
              <a:rPr lang="en-GB" sz="1600" dirty="0"/>
              <a:t>Geomar Gulf General Manager has the overall responsibility to manage health &amp; safety and oversee the full implementation of this requirement on behalf of the company.</a:t>
            </a:r>
          </a:p>
          <a:p>
            <a:pPr algn="just"/>
            <a:endParaRPr lang="en-GB" sz="1600" dirty="0"/>
          </a:p>
          <a:p>
            <a:pPr algn="just"/>
            <a:endParaRPr lang="en-GB" sz="1600" dirty="0"/>
          </a:p>
          <a:p>
            <a:pPr algn="just"/>
            <a:r>
              <a:rPr lang="en-GB" sz="1600" dirty="0"/>
              <a:t>Idris Demircioglu</a:t>
            </a:r>
          </a:p>
          <a:p>
            <a:pPr algn="just"/>
            <a:r>
              <a:rPr lang="en-GB" sz="1600" dirty="0"/>
              <a:t>Managing Partner</a:t>
            </a:r>
          </a:p>
          <a:p>
            <a:pPr algn="just"/>
            <a:endParaRPr lang="en-GB" sz="1600" dirty="0"/>
          </a:p>
          <a:p>
            <a:pPr algn="just"/>
            <a:endParaRPr lang="en-US" sz="1600" dirty="0"/>
          </a:p>
        </p:txBody>
      </p:sp>
      <p:pic>
        <p:nvPicPr>
          <p:cNvPr id="16" name="Picture 15"/>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3700" y="8332470"/>
            <a:ext cx="1684655" cy="1432560"/>
          </a:xfrm>
          <a:prstGeom prst="rect">
            <a:avLst/>
          </a:prstGeom>
        </p:spPr>
      </p:pic>
      <p:sp>
        <p:nvSpPr>
          <p:cNvPr id="20" name="TextBox 19"/>
          <p:cNvSpPr txBox="1"/>
          <p:nvPr/>
        </p:nvSpPr>
        <p:spPr>
          <a:xfrm rot="16200000">
            <a:off x="2157402" y="5276481"/>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HEALTH AND SAFETY POLICY STATEMENT</a:t>
            </a:r>
          </a:p>
        </p:txBody>
      </p:sp>
    </p:spTree>
    <p:extLst>
      <p:ext uri="{BB962C8B-B14F-4D97-AF65-F5344CB8AC3E}">
        <p14:creationId xmlns:p14="http://schemas.microsoft.com/office/powerpoint/2010/main" val="22815311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HEALTH, SAFETY &amp; ENVIRONMENT</a:t>
            </a:r>
            <a:endParaRPr lang="en-US" spc="338" dirty="0">
              <a:solidFill>
                <a:srgbClr val="004800"/>
              </a:solidFill>
              <a:latin typeface="Bauhaus 93" panose="04030905020B02020C02" pitchFamily="82" charset="0"/>
            </a:endParaRPr>
          </a:p>
        </p:txBody>
      </p:sp>
      <p:sp>
        <p:nvSpPr>
          <p:cNvPr id="3" name="TextBox 2"/>
          <p:cNvSpPr txBox="1"/>
          <p:nvPr/>
        </p:nvSpPr>
        <p:spPr>
          <a:xfrm>
            <a:off x="393700" y="765684"/>
            <a:ext cx="6054664" cy="9156353"/>
          </a:xfrm>
          <a:prstGeom prst="rect">
            <a:avLst/>
          </a:prstGeom>
          <a:noFill/>
        </p:spPr>
        <p:txBody>
          <a:bodyPr wrap="square" rtlCol="0">
            <a:spAutoFit/>
          </a:bodyPr>
          <a:lstStyle/>
          <a:p>
            <a:pPr algn="just"/>
            <a:r>
              <a:rPr lang="en-GB" sz="1550" b="1" dirty="0"/>
              <a:t>Leadership and Accountability</a:t>
            </a:r>
          </a:p>
          <a:p>
            <a:pPr algn="just"/>
            <a:r>
              <a:rPr lang="en-GB" sz="1550" dirty="0"/>
              <a:t>Geomar Gulf management team will visibly demonstrate their commitment to safety, health and welfare of all stakeholders in the project and will achieve the highest attainable standard. Every manager/director will instruct their staff in any delegated duties or responsibilities they may be given to </a:t>
            </a:r>
            <a:r>
              <a:rPr lang="en-GB" sz="1550" dirty="0" err="1"/>
              <a:t>fulfill</a:t>
            </a:r>
            <a:r>
              <a:rPr lang="en-GB" sz="1550" dirty="0"/>
              <a:t> the company’s health and safety arrangements and will ensure adequate resources are made available to maintain these standards. The requirements of the Company’s Health and Safety Policies and Arrangements will be taken into account at the feasibility, planning design, procurement and construction stages of every project.</a:t>
            </a:r>
          </a:p>
          <a:p>
            <a:pPr algn="just"/>
            <a:endParaRPr lang="en-GB" sz="1550" dirty="0"/>
          </a:p>
          <a:p>
            <a:pPr algn="just"/>
            <a:r>
              <a:rPr lang="en-GB" sz="1550" b="1" dirty="0"/>
              <a:t>Incident Reporting</a:t>
            </a:r>
          </a:p>
          <a:p>
            <a:pPr algn="just"/>
            <a:r>
              <a:rPr lang="en-GB" sz="1550" dirty="0"/>
              <a:t>Any safety incident or accident occurring at site will be reported to Project Manager by Safety Supervisor. Project Manager will report to the Consultant Health and Safety Department immediately after receiving the report. Following this a short report will be prepared and issued to the Consultant Health and Safety Department and as required report to the appropriate government agencies and authorities in accordance with their requirements. Geomar gulf will produce a comprehensive report of any accident/incident within 24 hours. In the event of a serious accident/incident, Geomar Gulf Project Manager shall conduct a joint thorough investigation with Consultant and forward findings and recommendations to Client Health and Safety department within 7 days.</a:t>
            </a:r>
          </a:p>
          <a:p>
            <a:pPr algn="just"/>
            <a:endParaRPr lang="en-GB" sz="1550" dirty="0"/>
          </a:p>
          <a:p>
            <a:pPr algn="just"/>
            <a:r>
              <a:rPr lang="en-GB" sz="1550" b="1" dirty="0"/>
              <a:t>Investigation and Review</a:t>
            </a:r>
          </a:p>
          <a:p>
            <a:pPr algn="just"/>
            <a:r>
              <a:rPr lang="en-GB" sz="1550" dirty="0"/>
              <a:t>The accident investigation will start as soon as possible following the incident. Geomar Gulf Project Manager will ensure time between the accident and the investigation is kept to the minimum, this will enable either collection of better and more reliable information. In the case of fire investigation, Geomar Gulf Project Manager shall attend the scene of the fire as soon as practicable without endangering themselves to gather as much evidence and facts as possible.</a:t>
            </a:r>
          </a:p>
        </p:txBody>
      </p:sp>
      <p:sp>
        <p:nvSpPr>
          <p:cNvPr id="20" name="TextBox 19"/>
          <p:cNvSpPr txBox="1"/>
          <p:nvPr/>
        </p:nvSpPr>
        <p:spPr>
          <a:xfrm rot="16200000">
            <a:off x="2157402" y="5276481"/>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HEALTH AND SAFETY ARRANGEMENT</a:t>
            </a:r>
          </a:p>
        </p:txBody>
      </p:sp>
    </p:spTree>
    <p:extLst>
      <p:ext uri="{BB962C8B-B14F-4D97-AF65-F5344CB8AC3E}">
        <p14:creationId xmlns:p14="http://schemas.microsoft.com/office/powerpoint/2010/main" val="42674842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HEALTH, SAFETY &amp; ENVIRONMENT</a:t>
            </a:r>
            <a:endParaRPr lang="en-US" spc="338" dirty="0">
              <a:solidFill>
                <a:srgbClr val="004800"/>
              </a:solidFill>
              <a:latin typeface="Bauhaus 93" panose="04030905020B02020C02" pitchFamily="82" charset="0"/>
            </a:endParaRPr>
          </a:p>
        </p:txBody>
      </p:sp>
      <p:sp>
        <p:nvSpPr>
          <p:cNvPr id="3" name="TextBox 2"/>
          <p:cNvSpPr txBox="1"/>
          <p:nvPr/>
        </p:nvSpPr>
        <p:spPr>
          <a:xfrm>
            <a:off x="393700" y="765684"/>
            <a:ext cx="6054664" cy="8679299"/>
          </a:xfrm>
          <a:prstGeom prst="rect">
            <a:avLst/>
          </a:prstGeom>
          <a:noFill/>
        </p:spPr>
        <p:txBody>
          <a:bodyPr wrap="square" rtlCol="0">
            <a:spAutoFit/>
          </a:bodyPr>
          <a:lstStyle/>
          <a:p>
            <a:pPr algn="just"/>
            <a:r>
              <a:rPr lang="en-GB" sz="1550" b="1" dirty="0"/>
              <a:t>First Aid Arrangements</a:t>
            </a:r>
          </a:p>
          <a:p>
            <a:pPr algn="just"/>
            <a:r>
              <a:rPr lang="en-GB" sz="1550" dirty="0"/>
              <a:t>At least one qualified first- aider will be present on site at any time during the working hours. The name of the first-aider will be displayed at the site office and on the safety board on-site. First aid boxes will be placed in a clearly identified and readily accessible locations and contain a sufficient quantity of first aid materials. Contact information for hospitals, ambulance and police will be posted in key locations.</a:t>
            </a:r>
          </a:p>
          <a:p>
            <a:pPr algn="just"/>
            <a:endParaRPr lang="en-GB" sz="1550" dirty="0"/>
          </a:p>
          <a:p>
            <a:pPr algn="just"/>
            <a:r>
              <a:rPr lang="en-GB" sz="1550" dirty="0"/>
              <a:t>Fire Arrangements</a:t>
            </a:r>
          </a:p>
          <a:p>
            <a:pPr algn="just"/>
            <a:r>
              <a:rPr lang="en-GB" sz="1550" dirty="0"/>
              <a:t>Fire on site is a significant risk due to the number of people present, the type of materials used and the work environment. Geomar Gulf shall assess the degree of fire risk for formulating and regularly updating the site fire safety plan. The site fire safety plan will be clearly displayed and communicated to all relevant parties. Safety supervisor shall liaise with the Geomar gulf project Manager to ensure that the plan is updated in line with the progress of the work and changes to the site environment.</a:t>
            </a:r>
          </a:p>
          <a:p>
            <a:pPr algn="just"/>
            <a:endParaRPr lang="en-GB" sz="1550" dirty="0"/>
          </a:p>
          <a:p>
            <a:pPr algn="just"/>
            <a:r>
              <a:rPr lang="en-GB" sz="1550" b="1" dirty="0"/>
              <a:t>Workplace Inspections and Monitoring</a:t>
            </a:r>
          </a:p>
          <a:p>
            <a:pPr algn="just"/>
            <a:r>
              <a:rPr lang="en-GB" sz="1550" dirty="0"/>
              <a:t> A procedure for workplace inspections and monitoring is established. This will be based upon The Geomar Gulf Health and Safety Workplace Inspection and Performance Monitoring Systems.</a:t>
            </a:r>
          </a:p>
          <a:p>
            <a:pPr algn="just"/>
            <a:endParaRPr lang="en-GB" sz="1550" dirty="0"/>
          </a:p>
          <a:p>
            <a:pPr algn="just"/>
            <a:r>
              <a:rPr lang="en-GB" sz="1550" b="1" dirty="0"/>
              <a:t>Risk Assessment and Control Measures</a:t>
            </a:r>
          </a:p>
          <a:p>
            <a:pPr algn="just"/>
            <a:r>
              <a:rPr lang="en-GB" sz="1550" dirty="0"/>
              <a:t>Geomar Gulf will identify hazards and potentially hazardous work operations. For each operation identified involving a previously identified hazard the company shall conduct a Risk Assessment, which shall:</a:t>
            </a:r>
          </a:p>
          <a:p>
            <a:pPr algn="just"/>
            <a:r>
              <a:rPr lang="en-GB" sz="1550" dirty="0"/>
              <a:t>•	Describe the operation to be performed in sequence of the basic job steps.</a:t>
            </a:r>
          </a:p>
          <a:p>
            <a:pPr algn="just"/>
            <a:r>
              <a:rPr lang="en-GB" sz="1550" dirty="0"/>
              <a:t>•	Identify the hazard or potential hazard.</a:t>
            </a:r>
          </a:p>
          <a:p>
            <a:pPr algn="just"/>
            <a:r>
              <a:rPr lang="en-GB" sz="1550" dirty="0"/>
              <a:t>•	Describe how the hazard will be managed</a:t>
            </a:r>
          </a:p>
          <a:p>
            <a:pPr algn="just"/>
            <a:endParaRPr lang="en-GB" sz="1550" dirty="0"/>
          </a:p>
        </p:txBody>
      </p:sp>
      <p:sp>
        <p:nvSpPr>
          <p:cNvPr id="20" name="TextBox 19"/>
          <p:cNvSpPr txBox="1"/>
          <p:nvPr/>
        </p:nvSpPr>
        <p:spPr>
          <a:xfrm rot="16200000">
            <a:off x="2157402" y="5276481"/>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HEALTH AND SAFETY ARRANGEMENT</a:t>
            </a:r>
          </a:p>
        </p:txBody>
      </p:sp>
    </p:spTree>
    <p:extLst>
      <p:ext uri="{BB962C8B-B14F-4D97-AF65-F5344CB8AC3E}">
        <p14:creationId xmlns:p14="http://schemas.microsoft.com/office/powerpoint/2010/main" val="37017859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HEALTH, SAFETY &amp; ENVIRONMENT</a:t>
            </a:r>
            <a:endParaRPr lang="en-US" spc="338" dirty="0">
              <a:solidFill>
                <a:srgbClr val="004800"/>
              </a:solidFill>
              <a:latin typeface="Bauhaus 93" panose="04030905020B02020C02" pitchFamily="82" charset="0"/>
            </a:endParaRPr>
          </a:p>
        </p:txBody>
      </p:sp>
      <p:sp>
        <p:nvSpPr>
          <p:cNvPr id="3" name="TextBox 2"/>
          <p:cNvSpPr txBox="1"/>
          <p:nvPr/>
        </p:nvSpPr>
        <p:spPr>
          <a:xfrm>
            <a:off x="393700" y="765684"/>
            <a:ext cx="6054664" cy="2000548"/>
          </a:xfrm>
          <a:prstGeom prst="rect">
            <a:avLst/>
          </a:prstGeom>
          <a:noFill/>
        </p:spPr>
        <p:txBody>
          <a:bodyPr wrap="square" rtlCol="0">
            <a:spAutoFit/>
          </a:bodyPr>
          <a:lstStyle/>
          <a:p>
            <a:pPr algn="just"/>
            <a:r>
              <a:rPr lang="en-GB" sz="1550" dirty="0"/>
              <a:t>During the contract Geomar Gulf may identify additional hazardous operations. For each such newly identified hazardous operation consultant/contractor shall prepare and submit to the Project Management Representative a Risk Assessment as described above. Geomar Gulf will not proceed with the operation in hazardous locations until the Project Management Representative has reviewed the Risk Assessment and a valid permit to work has been issued.</a:t>
            </a:r>
          </a:p>
        </p:txBody>
      </p:sp>
      <p:sp>
        <p:nvSpPr>
          <p:cNvPr id="20" name="TextBox 19"/>
          <p:cNvSpPr txBox="1"/>
          <p:nvPr/>
        </p:nvSpPr>
        <p:spPr>
          <a:xfrm rot="16200000">
            <a:off x="2157402" y="5276481"/>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HEALTH AND SAFETY ARRANGEMENT</a:t>
            </a:r>
          </a:p>
        </p:txBody>
      </p:sp>
    </p:spTree>
    <p:extLst>
      <p:ext uri="{BB962C8B-B14F-4D97-AF65-F5344CB8AC3E}">
        <p14:creationId xmlns:p14="http://schemas.microsoft.com/office/powerpoint/2010/main" val="15188634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HEALTH, SAFETY &amp; ENVIRONMENT</a:t>
            </a:r>
            <a:endParaRPr lang="en-US" spc="338" dirty="0">
              <a:solidFill>
                <a:srgbClr val="004800"/>
              </a:solidFill>
              <a:latin typeface="Bauhaus 93" panose="04030905020B02020C02" pitchFamily="82" charset="0"/>
            </a:endParaRPr>
          </a:p>
        </p:txBody>
      </p:sp>
      <p:sp>
        <p:nvSpPr>
          <p:cNvPr id="20" name="TextBox 19"/>
          <p:cNvSpPr txBox="1"/>
          <p:nvPr/>
        </p:nvSpPr>
        <p:spPr>
          <a:xfrm rot="16200000">
            <a:off x="2157402" y="5276481"/>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ENVIRONMENTAL POLICY</a:t>
            </a:r>
          </a:p>
        </p:txBody>
      </p:sp>
      <p:sp>
        <p:nvSpPr>
          <p:cNvPr id="7" name="TextBox 6"/>
          <p:cNvSpPr txBox="1"/>
          <p:nvPr/>
        </p:nvSpPr>
        <p:spPr>
          <a:xfrm>
            <a:off x="393700" y="765684"/>
            <a:ext cx="6054664" cy="8440772"/>
          </a:xfrm>
          <a:prstGeom prst="rect">
            <a:avLst/>
          </a:prstGeom>
          <a:noFill/>
        </p:spPr>
        <p:txBody>
          <a:bodyPr wrap="square" rtlCol="0">
            <a:spAutoFit/>
          </a:bodyPr>
          <a:lstStyle/>
          <a:p>
            <a:pPr algn="just"/>
            <a:r>
              <a:rPr lang="en-GB" sz="1550" dirty="0"/>
              <a:t>Geomar Gulf is committed to pursue a policy aimed at minimizing environment damage and maximizing opportunities for environment improvement that comply with ISO 14001.</a:t>
            </a:r>
          </a:p>
          <a:p>
            <a:pPr algn="just"/>
            <a:endParaRPr lang="en-GB" sz="1550" dirty="0"/>
          </a:p>
          <a:p>
            <a:pPr algn="just"/>
            <a:r>
              <a:rPr lang="en-GB" sz="1550" dirty="0"/>
              <a:t>•	Maintenance of good environmental practice in relations to all operations and services</a:t>
            </a:r>
          </a:p>
          <a:p>
            <a:pPr algn="just"/>
            <a:r>
              <a:rPr lang="en-GB" sz="1550" dirty="0"/>
              <a:t>•	Compliance with relevant environmental legislation and regulations.</a:t>
            </a:r>
          </a:p>
          <a:p>
            <a:pPr algn="just"/>
            <a:r>
              <a:rPr lang="en-GB" sz="1550" dirty="0"/>
              <a:t>•	Prevention of pollution</a:t>
            </a:r>
          </a:p>
          <a:p>
            <a:pPr algn="just"/>
            <a:r>
              <a:rPr lang="en-GB" sz="1550" dirty="0"/>
              <a:t>•	Improvement of environmental performance</a:t>
            </a:r>
          </a:p>
          <a:p>
            <a:pPr algn="just"/>
            <a:endParaRPr lang="en-GB" sz="1550" dirty="0"/>
          </a:p>
          <a:p>
            <a:pPr algn="just"/>
            <a:r>
              <a:rPr lang="en-GB" sz="1550" dirty="0"/>
              <a:t>Geomar Gulf will make conservation of the environment a priority in its planning and operation. It will operate its facilities, handle raw materials and products in w ay that will provide for the health of its employees, the public and the protection of the environment. It will promote environmental protection awareness and responsibility in its employees, contractors, suppliers and customers. It will continually </a:t>
            </a:r>
            <a:r>
              <a:rPr lang="en-GB" sz="1550" dirty="0" err="1"/>
              <a:t>endeavor</a:t>
            </a:r>
            <a:r>
              <a:rPr lang="en-GB" sz="1550" dirty="0"/>
              <a:t> to reduce the amount of toxicity of emissions, discharges and wastes and will cooperate and governmental agencies and the local community on environmental concerns.</a:t>
            </a:r>
          </a:p>
          <a:p>
            <a:pPr algn="just"/>
            <a:endParaRPr lang="en-GB" sz="1550" dirty="0"/>
          </a:p>
          <a:p>
            <a:pPr algn="just"/>
            <a:r>
              <a:rPr lang="en-GB" sz="1550" dirty="0"/>
              <a:t>On individual contracts, we shall </a:t>
            </a:r>
            <a:r>
              <a:rPr lang="en-GB" sz="1550" dirty="0" err="1"/>
              <a:t>endeavor</a:t>
            </a:r>
            <a:r>
              <a:rPr lang="en-GB" sz="1550" dirty="0"/>
              <a:t> to obtain the best advice from our clients concerning any environmental aspects of the contract and during the execution of our works we will manage and organize the works in a manner which will reduce, so far as is reasonably practical, environmental damage caused activities such as:</a:t>
            </a:r>
          </a:p>
          <a:p>
            <a:pPr algn="just"/>
            <a:endParaRPr lang="en-GB" sz="1550" dirty="0"/>
          </a:p>
          <a:p>
            <a:pPr algn="just"/>
            <a:r>
              <a:rPr lang="en-GB" sz="1550" dirty="0"/>
              <a:t>•	Noise</a:t>
            </a:r>
          </a:p>
          <a:p>
            <a:pPr algn="just"/>
            <a:r>
              <a:rPr lang="en-GB" sz="1550" dirty="0"/>
              <a:t>•	Dust</a:t>
            </a:r>
          </a:p>
          <a:p>
            <a:pPr algn="just"/>
            <a:r>
              <a:rPr lang="en-GB" sz="1550" dirty="0"/>
              <a:t>•	Mud on highways and footpaths</a:t>
            </a:r>
          </a:p>
          <a:p>
            <a:pPr algn="just"/>
            <a:r>
              <a:rPr lang="en-GB" sz="1550" dirty="0"/>
              <a:t>•	Effluent arising from works</a:t>
            </a:r>
          </a:p>
          <a:p>
            <a:pPr algn="just"/>
            <a:r>
              <a:rPr lang="en-GB" sz="1550" dirty="0"/>
              <a:t>•	Storage and use of fuels and mineral oils</a:t>
            </a:r>
          </a:p>
          <a:p>
            <a:pPr algn="just"/>
            <a:endParaRPr lang="en-GB" sz="1550" dirty="0"/>
          </a:p>
        </p:txBody>
      </p:sp>
    </p:spTree>
    <p:extLst>
      <p:ext uri="{BB962C8B-B14F-4D97-AF65-F5344CB8AC3E}">
        <p14:creationId xmlns:p14="http://schemas.microsoft.com/office/powerpoint/2010/main" val="16926788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HEALTH, SAFETY &amp; ENVIRONMENT</a:t>
            </a:r>
            <a:endParaRPr lang="en-US" spc="338" dirty="0">
              <a:solidFill>
                <a:srgbClr val="004800"/>
              </a:solidFill>
              <a:latin typeface="Bauhaus 93" panose="04030905020B02020C02" pitchFamily="82" charset="0"/>
            </a:endParaRPr>
          </a:p>
        </p:txBody>
      </p:sp>
      <p:sp>
        <p:nvSpPr>
          <p:cNvPr id="3" name="TextBox 2"/>
          <p:cNvSpPr txBox="1"/>
          <p:nvPr/>
        </p:nvSpPr>
        <p:spPr>
          <a:xfrm>
            <a:off x="393700" y="765684"/>
            <a:ext cx="6054664" cy="1762021"/>
          </a:xfrm>
          <a:prstGeom prst="rect">
            <a:avLst/>
          </a:prstGeom>
          <a:noFill/>
        </p:spPr>
        <p:txBody>
          <a:bodyPr wrap="square" rtlCol="0">
            <a:spAutoFit/>
          </a:bodyPr>
          <a:lstStyle/>
          <a:p>
            <a:pPr algn="just"/>
            <a:r>
              <a:rPr lang="en-GB" sz="1550" dirty="0"/>
              <a:t>We will also take effective precautions to protect adjacent land, buildings and general public from any danger, discomfort or nuisance. All members of the company’s management and supervision will be made aware of this policy and its contents. Geomar gulf LLC is committed to not only comply with this policy but to also seek continuous improvement with respect to environmental issues</a:t>
            </a:r>
          </a:p>
        </p:txBody>
      </p:sp>
      <p:sp>
        <p:nvSpPr>
          <p:cNvPr id="20" name="TextBox 19"/>
          <p:cNvSpPr txBox="1"/>
          <p:nvPr/>
        </p:nvSpPr>
        <p:spPr>
          <a:xfrm rot="16200000">
            <a:off x="2157402" y="5276481"/>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ENVIRONMENTAL POLICY</a:t>
            </a:r>
          </a:p>
        </p:txBody>
      </p:sp>
    </p:spTree>
    <p:extLst>
      <p:ext uri="{BB962C8B-B14F-4D97-AF65-F5344CB8AC3E}">
        <p14:creationId xmlns:p14="http://schemas.microsoft.com/office/powerpoint/2010/main" val="36116296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COMPANY QUALITY SYSTEM</a:t>
            </a:r>
            <a:endParaRPr lang="en-US" spc="338" dirty="0">
              <a:solidFill>
                <a:srgbClr val="004800"/>
              </a:solidFill>
              <a:latin typeface="Bauhaus 93" panose="04030905020B02020C02" pitchFamily="82" charset="0"/>
            </a:endParaRPr>
          </a:p>
        </p:txBody>
      </p:sp>
      <p:sp>
        <p:nvSpPr>
          <p:cNvPr id="3" name="TextBox 2"/>
          <p:cNvSpPr txBox="1"/>
          <p:nvPr/>
        </p:nvSpPr>
        <p:spPr>
          <a:xfrm>
            <a:off x="393700" y="765684"/>
            <a:ext cx="6054664" cy="8679299"/>
          </a:xfrm>
          <a:prstGeom prst="rect">
            <a:avLst/>
          </a:prstGeom>
          <a:noFill/>
        </p:spPr>
        <p:txBody>
          <a:bodyPr wrap="square" rtlCol="0">
            <a:spAutoFit/>
          </a:bodyPr>
          <a:lstStyle/>
          <a:p>
            <a:pPr algn="just"/>
            <a:r>
              <a:rPr lang="en-GB" sz="1550" dirty="0"/>
              <a:t>We, at Geomar Gulf shall aim to achieve and sustain excellence in all our activities and are committed to total Client Satisfaction by providing services which meet or exceed the Client expectations.</a:t>
            </a:r>
          </a:p>
          <a:p>
            <a:pPr algn="just"/>
            <a:endParaRPr lang="en-GB" sz="1550" dirty="0"/>
          </a:p>
          <a:p>
            <a:pPr algn="just"/>
            <a:r>
              <a:rPr lang="en-GB" sz="1550" dirty="0"/>
              <a:t>To satisfy the requirements of Quality Assurance System, operating procedures and Quality Control Plan shall define in details the application of each element of the Quality Assurance System.</a:t>
            </a:r>
          </a:p>
          <a:p>
            <a:pPr algn="just"/>
            <a:endParaRPr lang="en-GB" sz="1550" dirty="0"/>
          </a:p>
          <a:p>
            <a:pPr algn="just"/>
            <a:r>
              <a:rPr lang="en-GB" sz="1550" dirty="0"/>
              <a:t>With a view to ensure that the service is of desired quality we shall</a:t>
            </a:r>
          </a:p>
          <a:p>
            <a:pPr algn="just"/>
            <a:endParaRPr lang="en-GB" sz="1550" dirty="0"/>
          </a:p>
          <a:p>
            <a:pPr algn="just"/>
            <a:r>
              <a:rPr lang="en-GB" sz="1550" dirty="0"/>
              <a:t>•	Inculcate quality assurance at all stages from procurement of materials to final installation and testing</a:t>
            </a:r>
          </a:p>
          <a:p>
            <a:pPr algn="just"/>
            <a:r>
              <a:rPr lang="en-GB" sz="1550" dirty="0"/>
              <a:t>•	Ensure compliance with the applicable standards/codes and regulatory requirements.</a:t>
            </a:r>
          </a:p>
          <a:p>
            <a:pPr algn="just"/>
            <a:r>
              <a:rPr lang="en-GB" sz="1550" dirty="0"/>
              <a:t>•	Attend and resolve complaints from Clients with agreed tile schedules</a:t>
            </a:r>
          </a:p>
          <a:p>
            <a:pPr algn="just"/>
            <a:r>
              <a:rPr lang="en-GB" sz="1550" dirty="0"/>
              <a:t>•	Ensure all employees are competent to carry out the duties required</a:t>
            </a:r>
          </a:p>
          <a:p>
            <a:pPr algn="just"/>
            <a:r>
              <a:rPr lang="en-GB" sz="1550" dirty="0"/>
              <a:t>•	Ensure effective communication processes are in place</a:t>
            </a:r>
          </a:p>
          <a:p>
            <a:pPr algn="just"/>
            <a:r>
              <a:rPr lang="en-GB" sz="1550" dirty="0"/>
              <a:t>•	Have a system to identify quality problems and to take corrective/preventative action</a:t>
            </a:r>
          </a:p>
          <a:p>
            <a:pPr algn="just"/>
            <a:r>
              <a:rPr lang="en-GB" sz="1550" dirty="0"/>
              <a:t>•	Operate effective supplier management processes to ensure our suppliers have the ability to provide safe and reliable service that meets our requirements.</a:t>
            </a:r>
          </a:p>
          <a:p>
            <a:pPr algn="just"/>
            <a:endParaRPr lang="en-GB" sz="1550" dirty="0"/>
          </a:p>
          <a:p>
            <a:pPr algn="just"/>
            <a:endParaRPr lang="en-GB" sz="1550" dirty="0"/>
          </a:p>
          <a:p>
            <a:pPr algn="just"/>
            <a:r>
              <a:rPr lang="en-GB" sz="1550" dirty="0"/>
              <a:t>The Quality Policy shall be understood, implemented and maintained by all personnel in the Company.</a:t>
            </a:r>
          </a:p>
          <a:p>
            <a:pPr algn="just"/>
            <a:endParaRPr lang="en-GB" sz="1550" dirty="0"/>
          </a:p>
          <a:p>
            <a:pPr algn="just"/>
            <a:endParaRPr lang="en-GB" sz="1550" dirty="0"/>
          </a:p>
          <a:p>
            <a:pPr algn="just"/>
            <a:endParaRPr lang="en-GB" sz="1550" dirty="0"/>
          </a:p>
          <a:p>
            <a:pPr algn="just"/>
            <a:r>
              <a:rPr lang="en-GB" sz="1550" dirty="0"/>
              <a:t>Idris </a:t>
            </a:r>
            <a:r>
              <a:rPr lang="en-GB" sz="1550" dirty="0" err="1"/>
              <a:t>Demircioglu</a:t>
            </a:r>
            <a:endParaRPr lang="en-GB" sz="1550" dirty="0"/>
          </a:p>
          <a:p>
            <a:pPr algn="just"/>
            <a:r>
              <a:rPr lang="en-GB" sz="1550" dirty="0"/>
              <a:t>Managing Partner</a:t>
            </a:r>
          </a:p>
          <a:p>
            <a:pPr algn="just"/>
            <a:endParaRPr lang="en-GB" sz="1550" dirty="0"/>
          </a:p>
        </p:txBody>
      </p:sp>
      <p:pic>
        <p:nvPicPr>
          <p:cNvPr id="5" name="Picture 4"/>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53243" y="7881795"/>
            <a:ext cx="1684655" cy="1432560"/>
          </a:xfrm>
          <a:prstGeom prst="rect">
            <a:avLst/>
          </a:prstGeom>
        </p:spPr>
      </p:pic>
    </p:spTree>
    <p:extLst>
      <p:ext uri="{BB962C8B-B14F-4D97-AF65-F5344CB8AC3E}">
        <p14:creationId xmlns:p14="http://schemas.microsoft.com/office/powerpoint/2010/main" val="36786023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LICENSES &amp; REGISTRATIONS</a:t>
            </a:r>
            <a:endParaRPr lang="en-US" spc="338" dirty="0">
              <a:solidFill>
                <a:srgbClr val="004800"/>
              </a:solidFill>
              <a:latin typeface="Bauhaus 93" panose="04030905020B02020C02" pitchFamily="82" charset="0"/>
            </a:endParaRPr>
          </a:p>
        </p:txBody>
      </p:sp>
      <p:sp>
        <p:nvSpPr>
          <p:cNvPr id="5" name="TextBox 4"/>
          <p:cNvSpPr txBox="1"/>
          <p:nvPr/>
        </p:nvSpPr>
        <p:spPr>
          <a:xfrm>
            <a:off x="0" y="584524"/>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TRADE LICENCE</a:t>
            </a:r>
          </a:p>
        </p:txBody>
      </p:sp>
      <p:pic>
        <p:nvPicPr>
          <p:cNvPr id="6" name="Picture 5">
            <a:extLst>
              <a:ext uri="{FF2B5EF4-FFF2-40B4-BE49-F238E27FC236}">
                <a16:creationId xmlns:a16="http://schemas.microsoft.com/office/drawing/2014/main" id="{26EC1651-AA8E-4664-8143-A827274F4C72}"/>
              </a:ext>
            </a:extLst>
          </p:cNvPr>
          <p:cNvPicPr>
            <a:picLocks noChangeAspect="1"/>
          </p:cNvPicPr>
          <p:nvPr/>
        </p:nvPicPr>
        <p:blipFill>
          <a:blip r:embed="rId2"/>
          <a:stretch>
            <a:fillRect/>
          </a:stretch>
        </p:blipFill>
        <p:spPr>
          <a:xfrm>
            <a:off x="393700" y="1164930"/>
            <a:ext cx="5897372" cy="8341146"/>
          </a:xfrm>
          <a:prstGeom prst="rect">
            <a:avLst/>
          </a:prstGeom>
        </p:spPr>
      </p:pic>
    </p:spTree>
    <p:extLst>
      <p:ext uri="{BB962C8B-B14F-4D97-AF65-F5344CB8AC3E}">
        <p14:creationId xmlns:p14="http://schemas.microsoft.com/office/powerpoint/2010/main" val="1307733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5134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DESIGN TECHNOLOGY</a:t>
            </a:r>
            <a:endParaRPr lang="en-US" spc="338" dirty="0">
              <a:solidFill>
                <a:srgbClr val="004800"/>
              </a:solidFill>
              <a:latin typeface="Bauhaus 93" panose="04030905020B02020C02" pitchFamily="82" charset="0"/>
            </a:endParaRPr>
          </a:p>
        </p:txBody>
      </p:sp>
      <p:sp>
        <p:nvSpPr>
          <p:cNvPr id="3" name="TextBox 2"/>
          <p:cNvSpPr txBox="1"/>
          <p:nvPr/>
        </p:nvSpPr>
        <p:spPr>
          <a:xfrm>
            <a:off x="431800" y="1074057"/>
            <a:ext cx="5981700" cy="353943"/>
          </a:xfrm>
          <a:prstGeom prst="rect">
            <a:avLst/>
          </a:prstGeom>
          <a:noFill/>
        </p:spPr>
        <p:txBody>
          <a:bodyPr wrap="square" rtlCol="0">
            <a:spAutoFit/>
          </a:bodyPr>
          <a:lstStyle/>
          <a:p>
            <a:pPr algn="just"/>
            <a:r>
              <a:rPr lang="en-GB" sz="1700" b="1" dirty="0" err="1"/>
              <a:t>Geosolve</a:t>
            </a:r>
            <a:r>
              <a:rPr lang="en-GB" sz="1700" b="1" dirty="0"/>
              <a:t> </a:t>
            </a:r>
            <a:r>
              <a:rPr lang="en-GB" sz="1700" b="1" dirty="0" err="1"/>
              <a:t>Wallap</a:t>
            </a:r>
            <a:endParaRPr lang="en-GB" sz="1700" b="1" dirty="0"/>
          </a:p>
        </p:txBody>
      </p:sp>
      <p:sp>
        <p:nvSpPr>
          <p:cNvPr id="5" name="TextBox 4"/>
          <p:cNvSpPr txBox="1"/>
          <p:nvPr/>
        </p:nvSpPr>
        <p:spPr>
          <a:xfrm>
            <a:off x="431800" y="1481519"/>
            <a:ext cx="4127500" cy="2446824"/>
          </a:xfrm>
          <a:prstGeom prst="rect">
            <a:avLst/>
          </a:prstGeom>
          <a:noFill/>
        </p:spPr>
        <p:txBody>
          <a:bodyPr wrap="square" rtlCol="0">
            <a:spAutoFit/>
          </a:bodyPr>
          <a:lstStyle/>
          <a:p>
            <a:pPr algn="just"/>
            <a:r>
              <a:rPr lang="en-GB" sz="1700" dirty="0"/>
              <a:t>WALLAP is a powerful, fast and user-friendly program for analysing the stability of cantilevered and propped retaining walls. WALLAP is suitable for the analysis of both temporary works, such as sheet pile walls, and permanent works such as reinforced concrete diaphragm walls and contiguous bored pile walls.</a:t>
            </a:r>
          </a:p>
        </p:txBody>
      </p:sp>
      <p:pic>
        <p:nvPicPr>
          <p:cNvPr id="6" name="Picture 5" descr="loa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2500" y="1481519"/>
            <a:ext cx="1905000" cy="2381250"/>
          </a:xfrm>
          <a:prstGeom prst="rect">
            <a:avLst/>
          </a:prstGeom>
          <a:ln>
            <a:noFill/>
          </a:ln>
          <a:effectLst>
            <a:softEdge rad="112500"/>
          </a:effectLst>
        </p:spPr>
      </p:pic>
      <p:sp>
        <p:nvSpPr>
          <p:cNvPr id="7" name="TextBox 6"/>
          <p:cNvSpPr txBox="1"/>
          <p:nvPr/>
        </p:nvSpPr>
        <p:spPr>
          <a:xfrm>
            <a:off x="431800" y="4122057"/>
            <a:ext cx="5981700" cy="353943"/>
          </a:xfrm>
          <a:prstGeom prst="rect">
            <a:avLst/>
          </a:prstGeom>
          <a:noFill/>
        </p:spPr>
        <p:txBody>
          <a:bodyPr wrap="square" rtlCol="0">
            <a:spAutoFit/>
          </a:bodyPr>
          <a:lstStyle/>
          <a:p>
            <a:pPr algn="just"/>
            <a:r>
              <a:rPr lang="en-GB" sz="1700" b="1" dirty="0" err="1"/>
              <a:t>Civiltech</a:t>
            </a:r>
            <a:r>
              <a:rPr lang="en-GB" sz="1700" b="1" dirty="0"/>
              <a:t> </a:t>
            </a:r>
            <a:r>
              <a:rPr lang="en-GB" sz="1700" b="1" dirty="0" err="1"/>
              <a:t>Allpile</a:t>
            </a:r>
            <a:endParaRPr lang="en-GB" sz="1700" b="1" dirty="0"/>
          </a:p>
        </p:txBody>
      </p:sp>
      <p:sp>
        <p:nvSpPr>
          <p:cNvPr id="8" name="TextBox 7"/>
          <p:cNvSpPr txBox="1"/>
          <p:nvPr/>
        </p:nvSpPr>
        <p:spPr>
          <a:xfrm>
            <a:off x="431800" y="4529519"/>
            <a:ext cx="5981700" cy="1754326"/>
          </a:xfrm>
          <a:prstGeom prst="rect">
            <a:avLst/>
          </a:prstGeom>
          <a:noFill/>
        </p:spPr>
        <p:txBody>
          <a:bodyPr wrap="square" rtlCol="0">
            <a:spAutoFit/>
          </a:bodyPr>
          <a:lstStyle/>
          <a:p>
            <a:pPr algn="just"/>
            <a:r>
              <a:rPr lang="en-US" dirty="0" err="1"/>
              <a:t>AllPile</a:t>
            </a:r>
            <a:r>
              <a:rPr lang="en-US" dirty="0"/>
              <a:t> is a Windows-based analysis program that handles virtually all types of piles, including steel pipes, H-piles, pre-cast concrete piles, auger-cast piles, drilled shafts, timber piles, jetted piles, tapered piles, piers with bell, </a:t>
            </a:r>
            <a:r>
              <a:rPr lang="en-US" dirty="0" err="1"/>
              <a:t>micropiles</a:t>
            </a:r>
            <a:r>
              <a:rPr lang="en-US" dirty="0"/>
              <a:t> (</a:t>
            </a:r>
            <a:r>
              <a:rPr lang="en-US" dirty="0" err="1"/>
              <a:t>minipiles</a:t>
            </a:r>
            <a:r>
              <a:rPr lang="en-US" dirty="0"/>
              <a:t>), uplift anchors, uplift plate, and shallow foundations. </a:t>
            </a:r>
            <a:endParaRPr lang="en-GB" sz="1700" dirty="0"/>
          </a:p>
        </p:txBody>
      </p:sp>
      <p:pic>
        <p:nvPicPr>
          <p:cNvPr id="10" name="Picture 9" descr="all_towe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6212" y="6789737"/>
            <a:ext cx="3952875" cy="2524125"/>
          </a:xfrm>
          <a:prstGeom prst="rect">
            <a:avLst/>
          </a:prstGeom>
          <a:ln>
            <a:noFill/>
          </a:ln>
          <a:effectLst>
            <a:softEdge rad="112500"/>
          </a:effectLst>
        </p:spPr>
      </p:pic>
    </p:spTree>
    <p:extLst>
      <p:ext uri="{BB962C8B-B14F-4D97-AF65-F5344CB8AC3E}">
        <p14:creationId xmlns:p14="http://schemas.microsoft.com/office/powerpoint/2010/main" val="3978801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LICENSES &amp; REGISTRATIONS</a:t>
            </a:r>
            <a:endParaRPr lang="en-US" spc="338" dirty="0">
              <a:solidFill>
                <a:srgbClr val="004800"/>
              </a:solidFill>
              <a:latin typeface="Bauhaus 93" panose="04030905020B02020C02" pitchFamily="82" charset="0"/>
            </a:endParaRPr>
          </a:p>
        </p:txBody>
      </p:sp>
      <p:sp>
        <p:nvSpPr>
          <p:cNvPr id="5" name="TextBox 4"/>
          <p:cNvSpPr txBox="1"/>
          <p:nvPr/>
        </p:nvSpPr>
        <p:spPr>
          <a:xfrm>
            <a:off x="0" y="625637"/>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TRADE LICENCE</a:t>
            </a:r>
          </a:p>
        </p:txBody>
      </p:sp>
      <p:pic>
        <p:nvPicPr>
          <p:cNvPr id="6" name="Picture 5">
            <a:extLst>
              <a:ext uri="{FF2B5EF4-FFF2-40B4-BE49-F238E27FC236}">
                <a16:creationId xmlns:a16="http://schemas.microsoft.com/office/drawing/2014/main" id="{FE6BA82D-E32A-43C5-8EFC-0760F1879CB5}"/>
              </a:ext>
            </a:extLst>
          </p:cNvPr>
          <p:cNvPicPr>
            <a:picLocks noChangeAspect="1"/>
          </p:cNvPicPr>
          <p:nvPr/>
        </p:nvPicPr>
        <p:blipFill>
          <a:blip r:embed="rId2"/>
          <a:stretch>
            <a:fillRect/>
          </a:stretch>
        </p:blipFill>
        <p:spPr>
          <a:xfrm>
            <a:off x="467438" y="1133510"/>
            <a:ext cx="5923123" cy="8400634"/>
          </a:xfrm>
          <a:prstGeom prst="rect">
            <a:avLst/>
          </a:prstGeom>
        </p:spPr>
      </p:pic>
    </p:spTree>
    <p:extLst>
      <p:ext uri="{BB962C8B-B14F-4D97-AF65-F5344CB8AC3E}">
        <p14:creationId xmlns:p14="http://schemas.microsoft.com/office/powerpoint/2010/main" val="32789222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LICENSES &amp; REGISTRATIONS</a:t>
            </a:r>
            <a:endParaRPr lang="en-US" spc="338" dirty="0">
              <a:solidFill>
                <a:srgbClr val="004800"/>
              </a:solidFill>
              <a:latin typeface="Bauhaus 93" panose="04030905020B02020C02" pitchFamily="82" charset="0"/>
            </a:endParaRPr>
          </a:p>
        </p:txBody>
      </p:sp>
      <p:sp>
        <p:nvSpPr>
          <p:cNvPr id="5" name="TextBox 4"/>
          <p:cNvSpPr txBox="1"/>
          <p:nvPr/>
        </p:nvSpPr>
        <p:spPr>
          <a:xfrm>
            <a:off x="0" y="689749"/>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ISO 9001 : 2015</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1430970"/>
            <a:ext cx="5715000" cy="7800975"/>
          </a:xfrm>
          <a:prstGeom prst="rect">
            <a:avLst/>
          </a:prstGeom>
        </p:spPr>
      </p:pic>
    </p:spTree>
    <p:extLst>
      <p:ext uri="{BB962C8B-B14F-4D97-AF65-F5344CB8AC3E}">
        <p14:creationId xmlns:p14="http://schemas.microsoft.com/office/powerpoint/2010/main" val="19427092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LICENSES &amp; REGISTRATIONS</a:t>
            </a:r>
            <a:endParaRPr lang="en-US" spc="338" dirty="0">
              <a:solidFill>
                <a:srgbClr val="004800"/>
              </a:solidFill>
              <a:latin typeface="Bauhaus 93" panose="04030905020B02020C02" pitchFamily="82" charset="0"/>
            </a:endParaRPr>
          </a:p>
        </p:txBody>
      </p:sp>
      <p:sp>
        <p:nvSpPr>
          <p:cNvPr id="5" name="TextBox 4"/>
          <p:cNvSpPr txBox="1"/>
          <p:nvPr/>
        </p:nvSpPr>
        <p:spPr>
          <a:xfrm>
            <a:off x="0" y="625637"/>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ISO 14001 : 2015</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502" y="1096900"/>
            <a:ext cx="6149862" cy="8697716"/>
          </a:xfrm>
          <a:prstGeom prst="rect">
            <a:avLst/>
          </a:prstGeom>
          <a:ln>
            <a:noFill/>
          </a:ln>
          <a:effectLst>
            <a:softEdge rad="112500"/>
          </a:effectLst>
        </p:spPr>
      </p:pic>
    </p:spTree>
    <p:extLst>
      <p:ext uri="{BB962C8B-B14F-4D97-AF65-F5344CB8AC3E}">
        <p14:creationId xmlns:p14="http://schemas.microsoft.com/office/powerpoint/2010/main" val="20689209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LICENSES &amp; REGISTRATIONS</a:t>
            </a:r>
            <a:endParaRPr lang="en-US" spc="338" dirty="0">
              <a:solidFill>
                <a:srgbClr val="004800"/>
              </a:solidFill>
              <a:latin typeface="Bauhaus 93" panose="04030905020B02020C02" pitchFamily="82" charset="0"/>
            </a:endParaRPr>
          </a:p>
        </p:txBody>
      </p:sp>
      <p:sp>
        <p:nvSpPr>
          <p:cNvPr id="5" name="TextBox 4"/>
          <p:cNvSpPr txBox="1"/>
          <p:nvPr/>
        </p:nvSpPr>
        <p:spPr>
          <a:xfrm>
            <a:off x="0" y="815003"/>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ISO 45001 : 2015</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700" y="1342923"/>
            <a:ext cx="6054664" cy="8563077"/>
          </a:xfrm>
          <a:prstGeom prst="rect">
            <a:avLst/>
          </a:prstGeom>
          <a:ln>
            <a:noFill/>
          </a:ln>
          <a:effectLst>
            <a:softEdge rad="112500"/>
          </a:effectLst>
        </p:spPr>
      </p:pic>
    </p:spTree>
    <p:extLst>
      <p:ext uri="{BB962C8B-B14F-4D97-AF65-F5344CB8AC3E}">
        <p14:creationId xmlns:p14="http://schemas.microsoft.com/office/powerpoint/2010/main" val="37790431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LICENSES &amp; REGISTRATIONS</a:t>
            </a:r>
            <a:endParaRPr lang="en-US" spc="338" dirty="0">
              <a:solidFill>
                <a:srgbClr val="004800"/>
              </a:solidFill>
              <a:latin typeface="Bauhaus 93" panose="04030905020B02020C02" pitchFamily="82" charset="0"/>
            </a:endParaRPr>
          </a:p>
        </p:txBody>
      </p:sp>
      <p:sp>
        <p:nvSpPr>
          <p:cNvPr id="5" name="TextBox 4"/>
          <p:cNvSpPr txBox="1"/>
          <p:nvPr/>
        </p:nvSpPr>
        <p:spPr>
          <a:xfrm>
            <a:off x="0" y="734992"/>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DUBAI MUNICIPALITY</a:t>
            </a:r>
          </a:p>
        </p:txBody>
      </p:sp>
      <p:pic>
        <p:nvPicPr>
          <p:cNvPr id="6" name="Picture 5">
            <a:extLst>
              <a:ext uri="{FF2B5EF4-FFF2-40B4-BE49-F238E27FC236}">
                <a16:creationId xmlns:a16="http://schemas.microsoft.com/office/drawing/2014/main" id="{35D57F7E-0D82-49E0-98D9-63CAC9E440C7}"/>
              </a:ext>
            </a:extLst>
          </p:cNvPr>
          <p:cNvPicPr>
            <a:picLocks noChangeAspect="1"/>
          </p:cNvPicPr>
          <p:nvPr/>
        </p:nvPicPr>
        <p:blipFill>
          <a:blip r:embed="rId2"/>
          <a:stretch>
            <a:fillRect/>
          </a:stretch>
        </p:blipFill>
        <p:spPr>
          <a:xfrm>
            <a:off x="313890" y="1252021"/>
            <a:ext cx="6160355" cy="8074859"/>
          </a:xfrm>
          <a:prstGeom prst="rect">
            <a:avLst/>
          </a:prstGeom>
        </p:spPr>
      </p:pic>
    </p:spTree>
    <p:extLst>
      <p:ext uri="{BB962C8B-B14F-4D97-AF65-F5344CB8AC3E}">
        <p14:creationId xmlns:p14="http://schemas.microsoft.com/office/powerpoint/2010/main" val="7007751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56305"/>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LICENSES &amp; REGISTRATIONS</a:t>
            </a:r>
            <a:endParaRPr lang="en-US" spc="338" dirty="0">
              <a:solidFill>
                <a:srgbClr val="004800"/>
              </a:solidFill>
              <a:latin typeface="Bauhaus 93" panose="04030905020B02020C02" pitchFamily="82" charset="0"/>
            </a:endParaRPr>
          </a:p>
        </p:txBody>
      </p:sp>
      <p:sp>
        <p:nvSpPr>
          <p:cNvPr id="5" name="TextBox 4"/>
          <p:cNvSpPr txBox="1"/>
          <p:nvPr/>
        </p:nvSpPr>
        <p:spPr>
          <a:xfrm>
            <a:off x="0" y="734992"/>
            <a:ext cx="8920479" cy="33855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pPr lvl="1"/>
            <a:r>
              <a:rPr lang="en-GB" sz="1600" spc="338" dirty="0">
                <a:solidFill>
                  <a:srgbClr val="004800"/>
                </a:solidFill>
                <a:latin typeface="Bauhaus 93" panose="04030905020B02020C02" pitchFamily="82" charset="0"/>
              </a:rPr>
              <a:t>DUBAI MUNICIPALITY</a:t>
            </a:r>
          </a:p>
        </p:txBody>
      </p:sp>
      <p:pic>
        <p:nvPicPr>
          <p:cNvPr id="3" name="Picture 2">
            <a:extLst>
              <a:ext uri="{FF2B5EF4-FFF2-40B4-BE49-F238E27FC236}">
                <a16:creationId xmlns:a16="http://schemas.microsoft.com/office/drawing/2014/main" id="{6B899B80-0EDE-8F7D-4B56-4BF7E2053D5C}"/>
              </a:ext>
            </a:extLst>
          </p:cNvPr>
          <p:cNvPicPr>
            <a:picLocks noChangeAspect="1"/>
          </p:cNvPicPr>
          <p:nvPr/>
        </p:nvPicPr>
        <p:blipFill>
          <a:blip r:embed="rId2"/>
          <a:stretch>
            <a:fillRect/>
          </a:stretch>
        </p:blipFill>
        <p:spPr>
          <a:xfrm rot="16200000">
            <a:off x="-828985" y="2731737"/>
            <a:ext cx="8071484" cy="5315190"/>
          </a:xfrm>
          <a:prstGeom prst="rect">
            <a:avLst/>
          </a:prstGeom>
        </p:spPr>
      </p:pic>
    </p:spTree>
    <p:extLst>
      <p:ext uri="{BB962C8B-B14F-4D97-AF65-F5344CB8AC3E}">
        <p14:creationId xmlns:p14="http://schemas.microsoft.com/office/powerpoint/2010/main" val="25432010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5134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pc="338" dirty="0">
                <a:solidFill>
                  <a:srgbClr val="004800"/>
                </a:solidFill>
                <a:latin typeface="Bauhaus 93" panose="04030905020B02020C02" pitchFamily="82" charset="0"/>
              </a:rPr>
              <a:t>CONTACT US</a:t>
            </a:r>
          </a:p>
        </p:txBody>
      </p:sp>
      <p:sp>
        <p:nvSpPr>
          <p:cNvPr id="3" name="TextBox 2"/>
          <p:cNvSpPr txBox="1"/>
          <p:nvPr/>
        </p:nvSpPr>
        <p:spPr>
          <a:xfrm>
            <a:off x="431800" y="1260071"/>
            <a:ext cx="5981700" cy="2185214"/>
          </a:xfrm>
          <a:prstGeom prst="rect">
            <a:avLst/>
          </a:prstGeom>
          <a:noFill/>
        </p:spPr>
        <p:txBody>
          <a:bodyPr wrap="square" rtlCol="0">
            <a:spAutoFit/>
          </a:bodyPr>
          <a:lstStyle/>
          <a:p>
            <a:pPr algn="just"/>
            <a:r>
              <a:rPr lang="en-GB" sz="1700" dirty="0"/>
              <a:t>GEOMAR GULF L.L.C </a:t>
            </a:r>
          </a:p>
          <a:p>
            <a:pPr algn="just"/>
            <a:r>
              <a:rPr lang="en-GB" sz="1700" dirty="0"/>
              <a:t>P.O. BOX 122801</a:t>
            </a:r>
          </a:p>
          <a:p>
            <a:pPr algn="just"/>
            <a:r>
              <a:rPr lang="en-GB" sz="1700" dirty="0"/>
              <a:t>DUBAI, UAE</a:t>
            </a:r>
          </a:p>
          <a:p>
            <a:pPr algn="just"/>
            <a:r>
              <a:rPr lang="en-GB" sz="1700" dirty="0"/>
              <a:t>TEL: 04 320 9897</a:t>
            </a:r>
          </a:p>
          <a:p>
            <a:pPr algn="just"/>
            <a:r>
              <a:rPr lang="en-GB" sz="1700" dirty="0"/>
              <a:t>FAX: 04 320 9009</a:t>
            </a:r>
          </a:p>
          <a:p>
            <a:pPr algn="just"/>
            <a:r>
              <a:rPr lang="en-GB" sz="1700" dirty="0"/>
              <a:t>info@geomargulfllc.com</a:t>
            </a:r>
          </a:p>
          <a:p>
            <a:pPr algn="just"/>
            <a:endParaRPr lang="en-GB" sz="1700" dirty="0"/>
          </a:p>
          <a:p>
            <a:pPr algn="just"/>
            <a:endParaRPr lang="en-GB" sz="1700" dirty="0"/>
          </a:p>
        </p:txBody>
      </p:sp>
      <p:pic>
        <p:nvPicPr>
          <p:cNvPr id="4" name="Picture 3" descr="http://geomargulf.net/img/contact_1.jpg"/>
          <p:cNvPicPr/>
          <p:nvPr/>
        </p:nvPicPr>
        <p:blipFill>
          <a:blip r:embed="rId2">
            <a:extLst>
              <a:ext uri="{28A0092B-C50C-407E-A947-70E740481C1C}">
                <a14:useLocalDpi xmlns:a14="http://schemas.microsoft.com/office/drawing/2010/main" val="0"/>
              </a:ext>
            </a:extLst>
          </a:blip>
          <a:srcRect/>
          <a:stretch>
            <a:fillRect/>
          </a:stretch>
        </p:blipFill>
        <p:spPr bwMode="auto">
          <a:xfrm>
            <a:off x="3247006" y="1563481"/>
            <a:ext cx="3166494" cy="2939733"/>
          </a:xfrm>
          <a:prstGeom prst="rect">
            <a:avLst/>
          </a:prstGeom>
          <a:ln>
            <a:noFill/>
          </a:ln>
          <a:effectLst>
            <a:softEdge rad="112500"/>
          </a:effectLst>
        </p:spPr>
      </p:pic>
      <p:sp>
        <p:nvSpPr>
          <p:cNvPr id="5" name="TextBox 4"/>
          <p:cNvSpPr txBox="1"/>
          <p:nvPr/>
        </p:nvSpPr>
        <p:spPr>
          <a:xfrm>
            <a:off x="431800" y="3541412"/>
            <a:ext cx="5981700" cy="1923604"/>
          </a:xfrm>
          <a:prstGeom prst="rect">
            <a:avLst/>
          </a:prstGeom>
          <a:noFill/>
        </p:spPr>
        <p:txBody>
          <a:bodyPr wrap="square" rtlCol="0">
            <a:spAutoFit/>
          </a:bodyPr>
          <a:lstStyle/>
          <a:p>
            <a:pPr algn="just"/>
            <a:r>
              <a:rPr lang="en-GB" sz="1700" dirty="0"/>
              <a:t>GEOMAR GULF L.L.C </a:t>
            </a:r>
          </a:p>
          <a:p>
            <a:pPr algn="just"/>
            <a:endParaRPr lang="tr-TR" sz="1700" dirty="0"/>
          </a:p>
          <a:p>
            <a:pPr algn="just"/>
            <a:r>
              <a:rPr lang="en-US" sz="1700" dirty="0"/>
              <a:t>Main Office </a:t>
            </a:r>
            <a:endParaRPr lang="en-GB" sz="1700" dirty="0"/>
          </a:p>
          <a:p>
            <a:pPr algn="just"/>
            <a:r>
              <a:rPr lang="en-GB" sz="1700" dirty="0"/>
              <a:t>Office 3510, Cluster I, </a:t>
            </a:r>
          </a:p>
          <a:p>
            <a:pPr algn="just"/>
            <a:r>
              <a:rPr lang="en-GB" sz="1700" dirty="0"/>
              <a:t>Platinum Tower, JLT</a:t>
            </a:r>
          </a:p>
          <a:p>
            <a:pPr algn="just"/>
            <a:r>
              <a:rPr lang="en-GB" sz="1700" dirty="0"/>
              <a:t>DUBAI,UAE</a:t>
            </a:r>
          </a:p>
          <a:p>
            <a:pPr algn="just"/>
            <a:endParaRPr lang="en-GB" sz="1700" dirty="0"/>
          </a:p>
        </p:txBody>
      </p:sp>
    </p:spTree>
    <p:extLst>
      <p:ext uri="{BB962C8B-B14F-4D97-AF65-F5344CB8AC3E}">
        <p14:creationId xmlns:p14="http://schemas.microsoft.com/office/powerpoint/2010/main" val="2705350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 y="513480"/>
            <a:ext cx="5189988"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pc="338" dirty="0">
                <a:solidFill>
                  <a:srgbClr val="004800"/>
                </a:solidFill>
                <a:latin typeface="Bauhaus 93" panose="04030905020B02020C02" pitchFamily="82" charset="0"/>
              </a:rPr>
              <a:t>DESIGN TECHNOLOGY</a:t>
            </a:r>
            <a:endParaRPr lang="en-US" spc="338" dirty="0">
              <a:solidFill>
                <a:srgbClr val="004800"/>
              </a:solidFill>
              <a:latin typeface="Bauhaus 93" panose="04030905020B02020C02" pitchFamily="82" charset="0"/>
            </a:endParaRPr>
          </a:p>
        </p:txBody>
      </p:sp>
      <p:sp>
        <p:nvSpPr>
          <p:cNvPr id="3" name="TextBox 2"/>
          <p:cNvSpPr txBox="1"/>
          <p:nvPr/>
        </p:nvSpPr>
        <p:spPr>
          <a:xfrm>
            <a:off x="431800" y="1074057"/>
            <a:ext cx="5981700" cy="369332"/>
          </a:xfrm>
          <a:prstGeom prst="rect">
            <a:avLst/>
          </a:prstGeom>
          <a:noFill/>
        </p:spPr>
        <p:txBody>
          <a:bodyPr wrap="square" rtlCol="0">
            <a:spAutoFit/>
          </a:bodyPr>
          <a:lstStyle/>
          <a:p>
            <a:pPr algn="just"/>
            <a:r>
              <a:rPr lang="en-US" b="1" dirty="0" err="1"/>
              <a:t>Geocentrix</a:t>
            </a:r>
            <a:r>
              <a:rPr lang="en-US" b="1" dirty="0"/>
              <a:t> </a:t>
            </a:r>
            <a:r>
              <a:rPr lang="en-US" b="1" dirty="0" err="1"/>
              <a:t>ReWaRD</a:t>
            </a:r>
            <a:endParaRPr lang="en-GB" sz="1700" b="1" dirty="0"/>
          </a:p>
        </p:txBody>
      </p:sp>
      <p:sp>
        <p:nvSpPr>
          <p:cNvPr id="5" name="TextBox 4"/>
          <p:cNvSpPr txBox="1"/>
          <p:nvPr/>
        </p:nvSpPr>
        <p:spPr>
          <a:xfrm>
            <a:off x="431800" y="1481519"/>
            <a:ext cx="5981700" cy="2031325"/>
          </a:xfrm>
          <a:prstGeom prst="rect">
            <a:avLst/>
          </a:prstGeom>
          <a:noFill/>
        </p:spPr>
        <p:txBody>
          <a:bodyPr wrap="square" rtlCol="0">
            <a:spAutoFit/>
          </a:bodyPr>
          <a:lstStyle/>
          <a:p>
            <a:pPr algn="just"/>
            <a:r>
              <a:rPr lang="en-US" dirty="0" err="1"/>
              <a:t>ReWaRD</a:t>
            </a:r>
            <a:r>
              <a:rPr lang="en-US" dirty="0"/>
              <a:t>  is one of the leading programs for the design of embedded retaining walls, incorporating several UK and international design standards including BS 8002 and </a:t>
            </a:r>
            <a:r>
              <a:rPr lang="en-US" dirty="0" err="1"/>
              <a:t>Eurocode</a:t>
            </a:r>
            <a:r>
              <a:rPr lang="en-US" dirty="0"/>
              <a:t> 7</a:t>
            </a:r>
            <a:r>
              <a:rPr lang="en-US" b="1" dirty="0"/>
              <a:t>. </a:t>
            </a:r>
            <a:r>
              <a:rPr lang="en-US" dirty="0"/>
              <a:t>Designed by engineers for engineers, </a:t>
            </a:r>
            <a:r>
              <a:rPr lang="en-US" dirty="0" err="1"/>
              <a:t>ReWaRD</a:t>
            </a:r>
            <a:r>
              <a:rPr lang="en-US" dirty="0"/>
              <a:t> draws upon the technical expertise of </a:t>
            </a:r>
            <a:r>
              <a:rPr lang="en-US" dirty="0" err="1"/>
              <a:t>Geocentrix</a:t>
            </a:r>
            <a:r>
              <a:rPr lang="en-US" dirty="0"/>
              <a:t> to produce the most powerful and user friendly set of tools for retaining wall design.</a:t>
            </a:r>
            <a:endParaRPr lang="en-GB" sz="1700" dirty="0"/>
          </a:p>
        </p:txBody>
      </p:sp>
      <p:sp>
        <p:nvSpPr>
          <p:cNvPr id="7" name="TextBox 6"/>
          <p:cNvSpPr txBox="1"/>
          <p:nvPr/>
        </p:nvSpPr>
        <p:spPr>
          <a:xfrm>
            <a:off x="431800" y="6395357"/>
            <a:ext cx="5981700" cy="369332"/>
          </a:xfrm>
          <a:prstGeom prst="rect">
            <a:avLst/>
          </a:prstGeom>
          <a:noFill/>
        </p:spPr>
        <p:txBody>
          <a:bodyPr wrap="square" rtlCol="0">
            <a:spAutoFit/>
          </a:bodyPr>
          <a:lstStyle/>
          <a:p>
            <a:r>
              <a:rPr lang="tr-TR" b="1" dirty="0"/>
              <a:t>Autodesk Autocad</a:t>
            </a:r>
            <a:endParaRPr lang="en-US" dirty="0"/>
          </a:p>
        </p:txBody>
      </p:sp>
      <p:sp>
        <p:nvSpPr>
          <p:cNvPr id="8" name="TextBox 7"/>
          <p:cNvSpPr txBox="1"/>
          <p:nvPr/>
        </p:nvSpPr>
        <p:spPr>
          <a:xfrm>
            <a:off x="431800" y="6802819"/>
            <a:ext cx="5981700" cy="1754326"/>
          </a:xfrm>
          <a:prstGeom prst="rect">
            <a:avLst/>
          </a:prstGeom>
          <a:noFill/>
        </p:spPr>
        <p:txBody>
          <a:bodyPr wrap="square" rtlCol="0">
            <a:spAutoFit/>
          </a:bodyPr>
          <a:lstStyle/>
          <a:p>
            <a:pPr algn="just"/>
            <a:r>
              <a:rPr lang="en-US" dirty="0"/>
              <a:t>AutoCAD® design and documentation software, one of the world’s leading 2D and 3D CAD tools. Speed documentation, share ideas seamlessly, and explore ideas more intuitively in 3D. With thousands of available add-ons, AutoCAD software provides the ultimate in flexibility, customized for specific needs.</a:t>
            </a:r>
            <a:endParaRPr lang="en-GB" sz="1700" dirty="0"/>
          </a:p>
        </p:txBody>
      </p:sp>
      <p:pic>
        <p:nvPicPr>
          <p:cNvPr id="9" name="Picture 8" descr="main_scre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0394" y="3835083"/>
            <a:ext cx="3731393" cy="2133918"/>
          </a:xfrm>
          <a:prstGeom prst="rect">
            <a:avLst/>
          </a:prstGeom>
          <a:noFill/>
          <a:ln>
            <a:noFill/>
          </a:ln>
        </p:spPr>
      </p:pic>
    </p:spTree>
    <p:extLst>
      <p:ext uri="{BB962C8B-B14F-4D97-AF65-F5344CB8AC3E}">
        <p14:creationId xmlns:p14="http://schemas.microsoft.com/office/powerpoint/2010/main" val="275903985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3618</TotalTime>
  <Words>3608</Words>
  <Application>Microsoft Office PowerPoint</Application>
  <PresentationFormat>A4 Paper (210x297 mm)</PresentationFormat>
  <Paragraphs>402</Paragraphs>
  <Slides>86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86</vt:i4>
      </vt:variant>
    </vt:vector>
  </HeadingPairs>
  <TitlesOfParts>
    <vt:vector size="94" baseType="lpstr">
      <vt:lpstr>Arial</vt:lpstr>
      <vt:lpstr>Bauhaus 93</vt:lpstr>
      <vt:lpstr>Calibri</vt:lpstr>
      <vt:lpstr>Times New Roman</vt:lpstr>
      <vt:lpstr>Trebuchet MS</vt:lpstr>
      <vt:lpstr>Wingdings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Berk Ogunc</dc:creator>
  <cp:lastModifiedBy>365 Pro Plus</cp:lastModifiedBy>
  <cp:revision>188</cp:revision>
  <dcterms:created xsi:type="dcterms:W3CDTF">2019-12-16T07:04:24Z</dcterms:created>
  <dcterms:modified xsi:type="dcterms:W3CDTF">2022-10-05T05:39:44Z</dcterms:modified>
</cp:coreProperties>
</file>